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2"/>
  </p:notesMasterIdLst>
  <p:sldIdLst>
    <p:sldId id="256" r:id="rId2"/>
    <p:sldId id="257" r:id="rId3"/>
    <p:sldId id="258" r:id="rId4"/>
    <p:sldId id="259" r:id="rId5"/>
    <p:sldId id="416" r:id="rId6"/>
    <p:sldId id="417" r:id="rId7"/>
    <p:sldId id="420" r:id="rId8"/>
    <p:sldId id="421" r:id="rId9"/>
    <p:sldId id="449" r:id="rId10"/>
    <p:sldId id="448" r:id="rId11"/>
    <p:sldId id="473" r:id="rId12"/>
    <p:sldId id="472" r:id="rId13"/>
    <p:sldId id="468" r:id="rId14"/>
    <p:sldId id="469" r:id="rId15"/>
    <p:sldId id="470" r:id="rId16"/>
    <p:sldId id="471" r:id="rId17"/>
    <p:sldId id="466" r:id="rId18"/>
    <p:sldId id="467" r:id="rId19"/>
    <p:sldId id="463" r:id="rId20"/>
    <p:sldId id="464" r:id="rId21"/>
    <p:sldId id="465" r:id="rId22"/>
    <p:sldId id="455" r:id="rId23"/>
    <p:sldId id="456" r:id="rId24"/>
    <p:sldId id="461" r:id="rId25"/>
    <p:sldId id="457" r:id="rId26"/>
    <p:sldId id="462" r:id="rId27"/>
    <p:sldId id="459" r:id="rId28"/>
    <p:sldId id="460" r:id="rId29"/>
    <p:sldId id="458" r:id="rId30"/>
    <p:sldId id="453" r:id="rId31"/>
    <p:sldId id="454" r:id="rId32"/>
    <p:sldId id="451" r:id="rId33"/>
    <p:sldId id="452" r:id="rId34"/>
    <p:sldId id="422" r:id="rId35"/>
    <p:sldId id="423" r:id="rId36"/>
    <p:sldId id="424" r:id="rId37"/>
    <p:sldId id="419" r:id="rId38"/>
    <p:sldId id="262" r:id="rId39"/>
    <p:sldId id="260" r:id="rId40"/>
    <p:sldId id="264" r:id="rId41"/>
    <p:sldId id="321" r:id="rId42"/>
    <p:sldId id="263" r:id="rId43"/>
    <p:sldId id="265" r:id="rId44"/>
    <p:sldId id="323" r:id="rId45"/>
    <p:sldId id="361" r:id="rId46"/>
    <p:sldId id="362" r:id="rId47"/>
    <p:sldId id="363" r:id="rId48"/>
    <p:sldId id="364" r:id="rId49"/>
    <p:sldId id="474" r:id="rId50"/>
    <p:sldId id="475" r:id="rId51"/>
    <p:sldId id="476" r:id="rId52"/>
    <p:sldId id="477" r:id="rId53"/>
    <p:sldId id="365" r:id="rId54"/>
    <p:sldId id="315" r:id="rId55"/>
    <p:sldId id="366" r:id="rId56"/>
    <p:sldId id="316" r:id="rId57"/>
    <p:sldId id="317" r:id="rId58"/>
    <p:sldId id="318" r:id="rId59"/>
    <p:sldId id="372" r:id="rId60"/>
    <p:sldId id="437" r:id="rId61"/>
    <p:sldId id="373" r:id="rId62"/>
    <p:sldId id="413" r:id="rId63"/>
    <p:sldId id="484" r:id="rId64"/>
    <p:sldId id="493" r:id="rId65"/>
    <p:sldId id="494" r:id="rId66"/>
    <p:sldId id="503" r:id="rId67"/>
    <p:sldId id="504" r:id="rId68"/>
    <p:sldId id="350" r:id="rId69"/>
    <p:sldId id="414" r:id="rId70"/>
    <p:sldId id="415" r:id="rId71"/>
    <p:sldId id="351" r:id="rId72"/>
    <p:sldId id="386" r:id="rId73"/>
    <p:sldId id="438" r:id="rId74"/>
    <p:sldId id="439" r:id="rId75"/>
    <p:sldId id="430" r:id="rId76"/>
    <p:sldId id="440" r:id="rId77"/>
    <p:sldId id="441" r:id="rId78"/>
    <p:sldId id="442" r:id="rId79"/>
    <p:sldId id="479" r:id="rId80"/>
    <p:sldId id="480" r:id="rId81"/>
    <p:sldId id="492" r:id="rId82"/>
    <p:sldId id="401" r:id="rId83"/>
    <p:sldId id="435" r:id="rId84"/>
    <p:sldId id="427" r:id="rId85"/>
    <p:sldId id="400" r:id="rId86"/>
    <p:sldId id="403" r:id="rId87"/>
    <p:sldId id="411" r:id="rId88"/>
    <p:sldId id="389" r:id="rId89"/>
    <p:sldId id="390" r:id="rId90"/>
    <p:sldId id="393" r:id="rId91"/>
    <p:sldId id="425" r:id="rId92"/>
    <p:sldId id="429" r:id="rId93"/>
    <p:sldId id="481" r:id="rId94"/>
    <p:sldId id="482" r:id="rId95"/>
    <p:sldId id="395" r:id="rId96"/>
    <p:sldId id="447" r:id="rId97"/>
    <p:sldId id="327" r:id="rId98"/>
    <p:sldId id="426" r:id="rId99"/>
    <p:sldId id="339" r:id="rId100"/>
    <p:sldId id="478" r:id="rId101"/>
    <p:sldId id="483" r:id="rId102"/>
    <p:sldId id="341" r:id="rId103"/>
    <p:sldId id="446" r:id="rId104"/>
    <p:sldId id="396" r:id="rId105"/>
    <p:sldId id="428" r:id="rId106"/>
    <p:sldId id="409" r:id="rId107"/>
    <p:sldId id="450" r:id="rId108"/>
    <p:sldId id="500" r:id="rId109"/>
    <p:sldId id="443" r:id="rId110"/>
    <p:sldId id="444" r:id="rId111"/>
    <p:sldId id="485" r:id="rId112"/>
    <p:sldId id="488" r:id="rId113"/>
    <p:sldId id="495" r:id="rId114"/>
    <p:sldId id="496" r:id="rId115"/>
    <p:sldId id="497" r:id="rId116"/>
    <p:sldId id="501" r:id="rId117"/>
    <p:sldId id="445" r:id="rId118"/>
    <p:sldId id="499" r:id="rId119"/>
    <p:sldId id="502" r:id="rId120"/>
    <p:sldId id="489" r:id="rId1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78C40FB0-E657-4FA7-9A6D-21308B7D9ABC}">
          <p14:sldIdLst>
            <p14:sldId id="256"/>
            <p14:sldId id="257"/>
            <p14:sldId id="258"/>
            <p14:sldId id="259"/>
          </p14:sldIdLst>
        </p14:section>
        <p14:section name="Liceum" id="{F4DD2A3B-BD8C-44F4-81FD-CC41D094E8CE}">
          <p14:sldIdLst>
            <p14:sldId id="416"/>
            <p14:sldId id="417"/>
            <p14:sldId id="420"/>
            <p14:sldId id="421"/>
            <p14:sldId id="449"/>
            <p14:sldId id="448"/>
            <p14:sldId id="473"/>
            <p14:sldId id="472"/>
            <p14:sldId id="468"/>
            <p14:sldId id="469"/>
            <p14:sldId id="470"/>
            <p14:sldId id="471"/>
            <p14:sldId id="466"/>
            <p14:sldId id="467"/>
            <p14:sldId id="463"/>
            <p14:sldId id="464"/>
            <p14:sldId id="465"/>
            <p14:sldId id="455"/>
            <p14:sldId id="456"/>
            <p14:sldId id="461"/>
            <p14:sldId id="457"/>
            <p14:sldId id="462"/>
            <p14:sldId id="459"/>
            <p14:sldId id="460"/>
            <p14:sldId id="458"/>
            <p14:sldId id="453"/>
            <p14:sldId id="454"/>
            <p14:sldId id="451"/>
            <p14:sldId id="452"/>
            <p14:sldId id="422"/>
            <p14:sldId id="423"/>
            <p14:sldId id="424"/>
            <p14:sldId id="419"/>
          </p14:sldIdLst>
        </p14:section>
        <p14:section name="technikum" id="{96EBDACA-9693-424D-897F-047F436E0999}">
          <p14:sldIdLst>
            <p14:sldId id="262"/>
            <p14:sldId id="260"/>
            <p14:sldId id="264"/>
            <p14:sldId id="321"/>
            <p14:sldId id="263"/>
            <p14:sldId id="265"/>
            <p14:sldId id="323"/>
            <p14:sldId id="361"/>
            <p14:sldId id="362"/>
            <p14:sldId id="363"/>
            <p14:sldId id="364"/>
            <p14:sldId id="474"/>
            <p14:sldId id="475"/>
            <p14:sldId id="476"/>
            <p14:sldId id="477"/>
            <p14:sldId id="365"/>
            <p14:sldId id="315"/>
            <p14:sldId id="366"/>
            <p14:sldId id="316"/>
            <p14:sldId id="317"/>
            <p14:sldId id="318"/>
            <p14:sldId id="372"/>
            <p14:sldId id="437"/>
            <p14:sldId id="373"/>
            <p14:sldId id="413"/>
            <p14:sldId id="484"/>
            <p14:sldId id="493"/>
            <p14:sldId id="494"/>
            <p14:sldId id="503"/>
            <p14:sldId id="504"/>
            <p14:sldId id="350"/>
            <p14:sldId id="414"/>
            <p14:sldId id="415"/>
            <p14:sldId id="351"/>
            <p14:sldId id="386"/>
            <p14:sldId id="438"/>
            <p14:sldId id="439"/>
            <p14:sldId id="430"/>
            <p14:sldId id="440"/>
            <p14:sldId id="441"/>
            <p14:sldId id="442"/>
            <p14:sldId id="479"/>
            <p14:sldId id="480"/>
            <p14:sldId id="492"/>
          </p14:sldIdLst>
        </p14:section>
        <p14:section name="szkoła branżowa" id="{F33B5EE7-B8F4-4574-B503-72B274A43554}">
          <p14:sldIdLst>
            <p14:sldId id="401"/>
            <p14:sldId id="435"/>
            <p14:sldId id="427"/>
            <p14:sldId id="400"/>
            <p14:sldId id="403"/>
            <p14:sldId id="411"/>
            <p14:sldId id="389"/>
            <p14:sldId id="390"/>
            <p14:sldId id="393"/>
            <p14:sldId id="425"/>
            <p14:sldId id="429"/>
            <p14:sldId id="481"/>
            <p14:sldId id="482"/>
            <p14:sldId id="395"/>
            <p14:sldId id="447"/>
            <p14:sldId id="327"/>
            <p14:sldId id="426"/>
            <p14:sldId id="339"/>
            <p14:sldId id="478"/>
            <p14:sldId id="483"/>
            <p14:sldId id="341"/>
            <p14:sldId id="446"/>
            <p14:sldId id="396"/>
            <p14:sldId id="428"/>
            <p14:sldId id="409"/>
            <p14:sldId id="450"/>
            <p14:sldId id="500"/>
            <p14:sldId id="443"/>
            <p14:sldId id="444"/>
            <p14:sldId id="485"/>
            <p14:sldId id="488"/>
            <p14:sldId id="495"/>
            <p14:sldId id="496"/>
            <p14:sldId id="497"/>
            <p14:sldId id="501"/>
            <p14:sldId id="445"/>
            <p14:sldId id="499"/>
            <p14:sldId id="502"/>
            <p14:sldId id="4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9" d="100"/>
          <a:sy n="49" d="100"/>
        </p:scale>
        <p:origin x="82" y="6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81897-7FA2-4A21-915A-B2B69E9DB79F}" type="datetimeFigureOut">
              <a:rPr lang="pl-PL" smtClean="0"/>
              <a:pPr/>
              <a:t>30.03.2026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002A3-A77B-4860-9E1F-EC746F584BA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0676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FE9829-53DE-437E-8EF2-296A71071822}" type="slidenum">
              <a:rPr lang="pl-PL" altLang="pl-PL" smtClean="0"/>
              <a:pPr>
                <a:defRPr/>
              </a:pPr>
              <a:t>41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59879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FE9829-53DE-437E-8EF2-296A71071822}" type="slidenum">
              <a:rPr lang="pl-PL" altLang="pl-PL" smtClean="0"/>
              <a:pPr>
                <a:defRPr/>
              </a:pPr>
              <a:t>44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39345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FE9829-53DE-437E-8EF2-296A71071822}" type="slidenum">
              <a:rPr lang="pl-PL" altLang="pl-PL" smtClean="0"/>
              <a:pPr>
                <a:defRPr/>
              </a:pPr>
              <a:t>45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92198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FE9829-53DE-437E-8EF2-296A71071822}" type="slidenum">
              <a:rPr lang="pl-PL" altLang="pl-PL" smtClean="0"/>
              <a:pPr>
                <a:defRPr/>
              </a:pPr>
              <a:t>46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40947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FE9829-53DE-437E-8EF2-296A71071822}" type="slidenum">
              <a:rPr lang="pl-PL" altLang="pl-PL" smtClean="0"/>
              <a:pPr>
                <a:defRPr/>
              </a:pPr>
              <a:t>47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77192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FE9829-53DE-437E-8EF2-296A71071822}" type="slidenum">
              <a:rPr lang="pl-PL" altLang="pl-PL" smtClean="0"/>
              <a:pPr>
                <a:defRPr/>
              </a:pPr>
              <a:t>48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75123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FE9829-53DE-437E-8EF2-296A71071822}" type="slidenum">
              <a:rPr lang="pl-PL" altLang="pl-PL" smtClean="0"/>
              <a:pPr>
                <a:defRPr/>
              </a:pPr>
              <a:t>97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86189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pPr/>
              <a:t>3/30/2026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pPr/>
              <a:t>3/30/2026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pPr/>
              <a:t>3/30/2026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pPr/>
              <a:t>3/30/2026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pPr/>
              <a:t>3/30/2026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pPr/>
              <a:t>3/30/2026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pPr/>
              <a:t>3/30/2026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pPr/>
              <a:t>3/30/2026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pPr/>
              <a:t>3/30/2026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pPr/>
              <a:t>3/30/2026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BFDE013A-4FC8-4855-8158-CC14E9FD641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3223" y="650390"/>
            <a:ext cx="1286613" cy="12866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pPr/>
              <a:t>3/30/2026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pPr/>
              <a:t>3/30/2026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CF64463C-695E-47EF-B019-A10D88E6FE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3223" y="650390"/>
            <a:ext cx="1286613" cy="12866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pPr/>
              <a:t>3/30/2026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BF0366CA-FEC1-42BC-975E-A323C1BB8E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3223" y="650390"/>
            <a:ext cx="1286613" cy="12866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pPr/>
              <a:t>3/30/2026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AAE6D5D6-39CA-47C3-A053-B0729B2C70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3223" y="650390"/>
            <a:ext cx="1286613" cy="12866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pPr/>
              <a:t>3/30/2026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1434C02-CE50-44C1-9F71-B8875843A1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3223" y="650390"/>
            <a:ext cx="1286613" cy="12866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pPr/>
              <a:t>3/30/2026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5D0760D8-E12F-4B80-B2E3-8323787FA9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3223" y="650390"/>
            <a:ext cx="1286613" cy="12866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pPr/>
              <a:t>3/30/2026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pPr/>
              <a:t>3/30/2026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7.jpe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jpeg"/><Relationship Id="rId3" Type="http://schemas.openxmlformats.org/officeDocument/2006/relationships/image" Target="../media/image204.jpeg"/><Relationship Id="rId7" Type="http://schemas.openxmlformats.org/officeDocument/2006/relationships/image" Target="../media/image208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jpeg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3.jpeg"/><Relationship Id="rId4" Type="http://schemas.openxmlformats.org/officeDocument/2006/relationships/image" Target="../media/image212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8.jpe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2.jpe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6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jpeg"/><Relationship Id="rId3" Type="http://schemas.openxmlformats.org/officeDocument/2006/relationships/image" Target="../media/image233.jpeg"/><Relationship Id="rId7" Type="http://schemas.openxmlformats.org/officeDocument/2006/relationships/image" Target="../media/image237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6.jpeg"/><Relationship Id="rId5" Type="http://schemas.openxmlformats.org/officeDocument/2006/relationships/image" Target="../media/image235.jpeg"/><Relationship Id="rId10" Type="http://schemas.openxmlformats.org/officeDocument/2006/relationships/image" Target="../media/image211.png"/><Relationship Id="rId4" Type="http://schemas.openxmlformats.org/officeDocument/2006/relationships/image" Target="../media/image234.jpeg"/><Relationship Id="rId9" Type="http://schemas.openxmlformats.org/officeDocument/2006/relationships/image" Target="../media/image239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png"/><Relationship Id="rId4" Type="http://schemas.openxmlformats.org/officeDocument/2006/relationships/image" Target="../media/image11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jpe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eg"/><Relationship Id="rId3" Type="http://schemas.openxmlformats.org/officeDocument/2006/relationships/image" Target="../media/image170.jpeg"/><Relationship Id="rId7" Type="http://schemas.openxmlformats.org/officeDocument/2006/relationships/image" Target="../media/image174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10" Type="http://schemas.openxmlformats.org/officeDocument/2006/relationships/image" Target="../media/image176.jpeg"/><Relationship Id="rId4" Type="http://schemas.openxmlformats.org/officeDocument/2006/relationships/image" Target="../media/image171.jpeg"/><Relationship Id="rId9" Type="http://schemas.openxmlformats.org/officeDocument/2006/relationships/image" Target="../media/image164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7" Type="http://schemas.openxmlformats.org/officeDocument/2006/relationships/image" Target="../media/image164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7A5EA6-2CC4-4AB6-96B0-FE6A3731CF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pl-PL" altLang="pl-PL" sz="6600" b="1" i="0" dirty="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+mn-cs"/>
              </a:rPr>
              <a:t>Zespół Szkół nr 5</a:t>
            </a:r>
            <a:br>
              <a:rPr lang="pl-PL" altLang="pl-PL" sz="6000" b="1" i="0" dirty="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+mn-cs"/>
              </a:rPr>
            </a:br>
            <a:r>
              <a:rPr lang="pl-PL" altLang="pl-PL" sz="3600" b="1" i="0" dirty="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+mn-cs"/>
              </a:rPr>
              <a:t>im. Ignacego Łukasiewicza w Sanoku</a:t>
            </a:r>
            <a:endParaRPr lang="pl-PL" sz="36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6863E4D-1230-4419-A243-565465322F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www.zs5sanok.pl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C468E85-FD8F-4542-A653-9EBE89FF09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8983" y="2105618"/>
            <a:ext cx="2629252" cy="262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638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46101" y="753228"/>
            <a:ext cx="9748082" cy="1080938"/>
          </a:xfrm>
        </p:spPr>
        <p:txBody>
          <a:bodyPr>
            <a:normAutofit fontScale="90000"/>
          </a:bodyPr>
          <a:lstStyle/>
          <a:p>
            <a:r>
              <a:rPr lang="pl-PL" sz="3100" dirty="0"/>
              <a:t>Współpraca ZS nr 5 w Sanoku ze Stowarzyszeniem </a:t>
            </a:r>
            <a:r>
              <a:rPr lang="pl-PL" sz="3100" dirty="0" err="1"/>
              <a:t>Proobronnym</a:t>
            </a:r>
            <a:r>
              <a:rPr lang="pl-PL" sz="3100" dirty="0"/>
              <a:t> „Amor </a:t>
            </a:r>
            <a:r>
              <a:rPr lang="pl-PL" sz="3100" dirty="0" err="1"/>
              <a:t>Patriae</a:t>
            </a:r>
            <a:r>
              <a:rPr lang="pl-PL" sz="3100" dirty="0"/>
              <a:t>” </a:t>
            </a:r>
            <a:r>
              <a:rPr lang="pl-PL" sz="2700" i="1" dirty="0"/>
              <a:t>(oddział podkarpacki) </a:t>
            </a:r>
            <a:r>
              <a:rPr lang="pl-PL" sz="3100" dirty="0"/>
              <a:t>w </a:t>
            </a:r>
            <a:r>
              <a:rPr lang="pl-PL" dirty="0"/>
              <a:t>celu</a:t>
            </a:r>
            <a:r>
              <a:rPr lang="pl-PL" sz="3100" dirty="0"/>
              <a:t>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46600" y="2768601"/>
            <a:ext cx="7335082" cy="2799288"/>
          </a:xfrm>
        </p:spPr>
        <p:txBody>
          <a:bodyPr>
            <a:normAutofit fontScale="85000" lnSpcReduction="20000"/>
          </a:bodyPr>
          <a:lstStyle/>
          <a:p>
            <a:pPr algn="just">
              <a:buFont typeface="Wingdings" pitchFamily="2" charset="2"/>
              <a:buChar char="§"/>
            </a:pPr>
            <a:r>
              <a:rPr lang="pl-PL" dirty="0"/>
              <a:t>pozyskiwania społecznej akceptacji dla polityki obronnej państwa</a:t>
            </a:r>
          </a:p>
          <a:p>
            <a:pPr algn="just">
              <a:buFont typeface="Wingdings" pitchFamily="2" charset="2"/>
              <a:buChar char="§"/>
            </a:pPr>
            <a:r>
              <a:rPr lang="pl-PL" dirty="0"/>
              <a:t> upowszechniania działalności </a:t>
            </a:r>
            <a:r>
              <a:rPr lang="pl-PL" dirty="0" err="1"/>
              <a:t>wolontariackiej</a:t>
            </a:r>
            <a:r>
              <a:rPr lang="pl-PL" dirty="0"/>
              <a:t> na rzecz obrony narodowej</a:t>
            </a:r>
          </a:p>
          <a:p>
            <a:pPr algn="just">
              <a:buFont typeface="Wingdings" pitchFamily="2" charset="2"/>
              <a:buChar char="§"/>
            </a:pPr>
            <a:r>
              <a:rPr lang="pl-PL" dirty="0"/>
              <a:t>pozyskiwania kandydatów do służby w Siłach Zbrojnych oraz Wojsk Obrony Terytorialnej</a:t>
            </a:r>
          </a:p>
          <a:p>
            <a:pPr algn="just">
              <a:buFont typeface="Wingdings" pitchFamily="2" charset="2"/>
              <a:buChar char="§"/>
            </a:pPr>
            <a:r>
              <a:rPr lang="pl-PL" dirty="0"/>
              <a:t>pozyskiwania kandydatów do studiowania na Wojskowej Akademii Technicznej</a:t>
            </a:r>
          </a:p>
          <a:p>
            <a:pPr algn="just">
              <a:buFont typeface="Wingdings" pitchFamily="2" charset="2"/>
              <a:buChar char="§"/>
            </a:pPr>
            <a:r>
              <a:rPr lang="pl-PL" dirty="0"/>
              <a:t> wychowania patriotycznego i edukacji </a:t>
            </a:r>
            <a:r>
              <a:rPr lang="pl-PL" dirty="0" err="1"/>
              <a:t>proobronej</a:t>
            </a:r>
            <a:r>
              <a:rPr lang="pl-PL" dirty="0"/>
              <a:t> uczniów szkoły.</a:t>
            </a:r>
          </a:p>
          <a:p>
            <a:endParaRPr lang="pl-PL" dirty="0"/>
          </a:p>
        </p:txBody>
      </p:sp>
      <p:pic>
        <p:nvPicPr>
          <p:cNvPr id="5" name="Obraz 4" descr="480405019_939415231700083_7547785897005494951_n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2739090"/>
            <a:ext cx="4445000" cy="2956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OBIEKTY SPORTOWE – </a:t>
            </a:r>
            <a:br>
              <a:rPr lang="pl-PL" dirty="0"/>
            </a:br>
            <a:r>
              <a:rPr lang="pl-PL" dirty="0"/>
              <a:t>NOWE KORTY TENISOWE</a:t>
            </a:r>
          </a:p>
        </p:txBody>
      </p:sp>
      <p:pic>
        <p:nvPicPr>
          <p:cNvPr id="11266" name="Picture 2" descr="C:\Users\PC\Desktop\WhatsApp Image 2026-01-27 at 15.10.27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287" y="2036650"/>
            <a:ext cx="7136969" cy="4757979"/>
          </a:xfrm>
          <a:prstGeom prst="rect">
            <a:avLst/>
          </a:prstGeom>
          <a:noFill/>
        </p:spPr>
      </p:pic>
      <p:pic>
        <p:nvPicPr>
          <p:cNvPr id="5" name="Obraz 4" descr="547764769_1100625212245750_4659935295705222023_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2641" y="2031489"/>
            <a:ext cx="4498712" cy="2531462"/>
          </a:xfrm>
          <a:prstGeom prst="rect">
            <a:avLst/>
          </a:prstGeom>
        </p:spPr>
      </p:pic>
      <p:pic>
        <p:nvPicPr>
          <p:cNvPr id="6" name="Obraz 5" descr="547228949_1100625065579098_1905342372100638224_n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88423" y="4454301"/>
            <a:ext cx="4498500" cy="2353901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C:\Users\PC\Desktop\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302" y="117689"/>
            <a:ext cx="10006110" cy="66707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805934"/>
            <a:ext cx="802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altLang="pl-PL" sz="4800" b="1" dirty="0">
                <a:latin typeface="+mj-lt"/>
              </a:rPr>
              <a:t>OBIEKTY   SPORTOWE</a:t>
            </a:r>
            <a:endParaRPr lang="pl-PL" sz="4800" b="1" dirty="0">
              <a:latin typeface="+mj-lt"/>
              <a:cs typeface="Tahoma" pitchFamily="34" charset="0"/>
            </a:endParaRPr>
          </a:p>
        </p:txBody>
      </p:sp>
      <p:pic>
        <p:nvPicPr>
          <p:cNvPr id="10" name="Obraz 9" descr="469216858_1055303869728018_7695457232441914035_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053" y="1940560"/>
            <a:ext cx="6246891" cy="4917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593334019_122151867710661293_7602217847163946205_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20143" y="2050395"/>
            <a:ext cx="6071858" cy="4771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edg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70880" y="2235592"/>
            <a:ext cx="6421120" cy="4280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rostokąt 4"/>
          <p:cNvSpPr/>
          <p:nvPr/>
        </p:nvSpPr>
        <p:spPr>
          <a:xfrm>
            <a:off x="0" y="805934"/>
            <a:ext cx="802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altLang="pl-PL" sz="4800" b="1" dirty="0">
                <a:latin typeface="+mj-lt"/>
              </a:rPr>
              <a:t>OBIEKTY   SPORTOWE</a:t>
            </a:r>
            <a:endParaRPr lang="pl-PL" sz="4800" b="1" dirty="0">
              <a:latin typeface="+mj-lt"/>
              <a:cs typeface="Tahoma" pitchFamily="34" charset="0"/>
            </a:endParaRPr>
          </a:p>
        </p:txBody>
      </p:sp>
      <p:pic>
        <p:nvPicPr>
          <p:cNvPr id="8" name="Obraz 7" descr="IMG_20200304_10042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204720"/>
            <a:ext cx="5858995" cy="439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edg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1"/>
          <p:cNvSpPr txBox="1">
            <a:spLocks noChangeArrowheads="1"/>
          </p:cNvSpPr>
          <p:nvPr/>
        </p:nvSpPr>
        <p:spPr bwMode="auto">
          <a:xfrm>
            <a:off x="7442792" y="953344"/>
            <a:ext cx="2987824" cy="356251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pl-PL" sz="500" b="1" dirty="0">
              <a:solidFill>
                <a:srgbClr val="FF0000"/>
              </a:solidFill>
              <a:latin typeface="Bookman Old Style" pitchFamily="18" charset="0"/>
              <a:cs typeface="Arial" pitchFamily="34" charset="0"/>
            </a:endParaRPr>
          </a:p>
          <a:p>
            <a:pPr>
              <a:defRPr/>
            </a:pPr>
            <a:r>
              <a:rPr lang="pl-PL" sz="1200" b="1" dirty="0">
                <a:solidFill>
                  <a:srgbClr val="FF0000"/>
                </a:solidFill>
                <a:latin typeface="Bookman Old Style" pitchFamily="18" charset="0"/>
                <a:cs typeface="Arial" pitchFamily="34" charset="0"/>
              </a:rPr>
              <a:t>              </a:t>
            </a:r>
            <a:r>
              <a:rPr lang="pl-PL" sz="1400" dirty="0">
                <a:solidFill>
                  <a:schemeClr val="bg1"/>
                </a:solidFill>
                <a:latin typeface="Bookman Old Style" pitchFamily="18" charset="0"/>
                <a:cs typeface="Arial" pitchFamily="34" charset="0"/>
              </a:rPr>
              <a:t>2 -3  osobowe pokoje   </a:t>
            </a:r>
          </a:p>
          <a:p>
            <a:pPr>
              <a:defRPr/>
            </a:pPr>
            <a:r>
              <a:rPr lang="pl-PL" sz="1400" dirty="0">
                <a:solidFill>
                  <a:schemeClr val="bg1"/>
                </a:solidFill>
                <a:latin typeface="Bookman Old Style" pitchFamily="18" charset="0"/>
                <a:cs typeface="Arial" pitchFamily="34" charset="0"/>
              </a:rPr>
              <a:t>                 mieszkalne</a:t>
            </a:r>
          </a:p>
          <a:p>
            <a:pPr>
              <a:defRPr/>
            </a:pPr>
            <a:endParaRPr lang="pl-PL" sz="300" dirty="0">
              <a:solidFill>
                <a:schemeClr val="bg1"/>
              </a:solidFill>
              <a:latin typeface="Bookman Old Style" pitchFamily="18" charset="0"/>
              <a:cs typeface="Arial" pitchFamily="34" charset="0"/>
            </a:endParaRPr>
          </a:p>
          <a:p>
            <a:pPr algn="ctr">
              <a:defRPr/>
            </a:pPr>
            <a:endParaRPr lang="pl-PL" sz="800" dirty="0">
              <a:solidFill>
                <a:schemeClr val="bg1"/>
              </a:solidFill>
              <a:latin typeface="Bookman Old Style" pitchFamily="18" charset="0"/>
              <a:cs typeface="Arial" pitchFamily="34" charset="0"/>
            </a:endParaRPr>
          </a:p>
          <a:p>
            <a:pPr algn="ctr">
              <a:defRPr/>
            </a:pPr>
            <a:r>
              <a:rPr lang="pl-PL" sz="1400" dirty="0">
                <a:solidFill>
                  <a:schemeClr val="bg1"/>
                </a:solidFill>
                <a:latin typeface="Bookman Old Style" pitchFamily="18" charset="0"/>
                <a:cs typeface="Arial" pitchFamily="34" charset="0"/>
              </a:rPr>
              <a:t>                  własna stołówka</a:t>
            </a:r>
          </a:p>
          <a:p>
            <a:pPr algn="ctr">
              <a:defRPr/>
            </a:pPr>
            <a:endParaRPr lang="pl-PL" sz="800" dirty="0">
              <a:solidFill>
                <a:schemeClr val="bg1"/>
              </a:solidFill>
              <a:latin typeface="Bookman Old Style" pitchFamily="18" charset="0"/>
              <a:cs typeface="Arial" pitchFamily="34" charset="0"/>
            </a:endParaRPr>
          </a:p>
          <a:p>
            <a:pPr algn="ctr">
              <a:defRPr/>
            </a:pPr>
            <a:endParaRPr lang="pl-PL" sz="300" dirty="0">
              <a:solidFill>
                <a:schemeClr val="bg1"/>
              </a:solidFill>
              <a:latin typeface="Bookman Old Style" pitchFamily="18" charset="0"/>
              <a:cs typeface="Arial" pitchFamily="34" charset="0"/>
            </a:endParaRPr>
          </a:p>
          <a:p>
            <a:pPr>
              <a:defRPr/>
            </a:pPr>
            <a:r>
              <a:rPr lang="pl-PL" sz="1400" dirty="0">
                <a:solidFill>
                  <a:schemeClr val="bg1"/>
                </a:solidFill>
                <a:latin typeface="Bookman Old Style" pitchFamily="18" charset="0"/>
                <a:cs typeface="Arial" pitchFamily="34" charset="0"/>
              </a:rPr>
              <a:t>         przyjazna atmosfera</a:t>
            </a:r>
          </a:p>
          <a:p>
            <a:pPr>
              <a:defRPr/>
            </a:pPr>
            <a:endParaRPr lang="pl-PL" sz="300" dirty="0">
              <a:solidFill>
                <a:schemeClr val="bg1"/>
              </a:solidFill>
              <a:latin typeface="Bookman Old Style" pitchFamily="18" charset="0"/>
              <a:cs typeface="Arial" pitchFamily="34" charset="0"/>
            </a:endParaRPr>
          </a:p>
          <a:p>
            <a:pPr algn="ctr">
              <a:defRPr/>
            </a:pPr>
            <a:endParaRPr lang="pl-PL" sz="800" dirty="0">
              <a:solidFill>
                <a:schemeClr val="bg1"/>
              </a:solidFill>
              <a:latin typeface="Bookman Old Style" pitchFamily="18" charset="0"/>
              <a:cs typeface="Arial" pitchFamily="34" charset="0"/>
            </a:endParaRPr>
          </a:p>
          <a:p>
            <a:pPr>
              <a:defRPr/>
            </a:pPr>
            <a:r>
              <a:rPr lang="pl-PL" sz="1400" dirty="0">
                <a:solidFill>
                  <a:schemeClr val="bg1"/>
                </a:solidFill>
                <a:latin typeface="Bookman Old Style" pitchFamily="18" charset="0"/>
                <a:cs typeface="Arial" pitchFamily="34" charset="0"/>
              </a:rPr>
              <a:t>          wykwalifikowana kadra      </a:t>
            </a:r>
          </a:p>
          <a:p>
            <a:pPr>
              <a:defRPr/>
            </a:pPr>
            <a:r>
              <a:rPr lang="pl-PL" sz="1400" dirty="0">
                <a:solidFill>
                  <a:schemeClr val="bg1"/>
                </a:solidFill>
                <a:latin typeface="Bookman Old Style" pitchFamily="18" charset="0"/>
                <a:cs typeface="Arial" pitchFamily="34" charset="0"/>
              </a:rPr>
              <a:t>                wychowawców</a:t>
            </a:r>
          </a:p>
          <a:p>
            <a:pPr>
              <a:defRPr/>
            </a:pPr>
            <a:endParaRPr lang="pl-PL" sz="500" dirty="0">
              <a:solidFill>
                <a:schemeClr val="bg1"/>
              </a:solidFill>
              <a:latin typeface="Bookman Old Style" pitchFamily="18" charset="0"/>
              <a:cs typeface="Arial" pitchFamily="34" charset="0"/>
            </a:endParaRPr>
          </a:p>
          <a:p>
            <a:pPr algn="r">
              <a:defRPr/>
            </a:pPr>
            <a:endParaRPr lang="pl-PL" sz="300" dirty="0">
              <a:solidFill>
                <a:schemeClr val="bg1"/>
              </a:solidFill>
              <a:latin typeface="Bookman Old Style" pitchFamily="18" charset="0"/>
              <a:cs typeface="Arial" pitchFamily="34" charset="0"/>
            </a:endParaRPr>
          </a:p>
          <a:p>
            <a:pPr algn="ctr">
              <a:defRPr/>
            </a:pPr>
            <a:r>
              <a:rPr lang="pl-PL" sz="300" dirty="0">
                <a:solidFill>
                  <a:schemeClr val="bg1"/>
                </a:solidFill>
                <a:latin typeface="Bookman Old Style" pitchFamily="18" charset="0"/>
                <a:cs typeface="Arial" pitchFamily="34" charset="0"/>
              </a:rPr>
              <a:t>                                          </a:t>
            </a:r>
            <a:r>
              <a:rPr lang="pl-PL" sz="1400" dirty="0">
                <a:solidFill>
                  <a:schemeClr val="bg1"/>
                </a:solidFill>
                <a:latin typeface="Bookman Old Style" pitchFamily="18" charset="0"/>
                <a:cs typeface="Arial" pitchFamily="34" charset="0"/>
              </a:rPr>
              <a:t>o      opieka medyczna</a:t>
            </a:r>
          </a:p>
          <a:p>
            <a:pPr algn="ctr">
              <a:defRPr/>
            </a:pPr>
            <a:r>
              <a:rPr lang="pl-PL" sz="1400" dirty="0">
                <a:solidFill>
                  <a:schemeClr val="bg1"/>
                </a:solidFill>
                <a:latin typeface="Bookman Old Style" pitchFamily="18" charset="0"/>
                <a:cs typeface="Arial" pitchFamily="34" charset="0"/>
              </a:rPr>
              <a:t>                  i stomatologiczna </a:t>
            </a:r>
          </a:p>
          <a:p>
            <a:pPr algn="ctr">
              <a:lnSpc>
                <a:spcPct val="150000"/>
              </a:lnSpc>
              <a:defRPr/>
            </a:pPr>
            <a:r>
              <a:rPr lang="pl-PL" sz="100" dirty="0">
                <a:solidFill>
                  <a:srgbClr val="FF0000"/>
                </a:solidFill>
                <a:latin typeface="Bookman Old Style" pitchFamily="18" charset="0"/>
                <a:cs typeface="Arial" pitchFamily="34" charset="0"/>
              </a:rPr>
              <a:t>   </a:t>
            </a:r>
          </a:p>
          <a:p>
            <a:pPr algn="ctr">
              <a:lnSpc>
                <a:spcPct val="150000"/>
              </a:lnSpc>
              <a:defRPr/>
            </a:pPr>
            <a:endParaRPr lang="pl-PL" sz="500" b="1" dirty="0">
              <a:solidFill>
                <a:srgbClr val="FF0000"/>
              </a:solidFill>
              <a:latin typeface="Bookman Old Style" pitchFamily="18" charset="0"/>
              <a:cs typeface="Arial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pl-PL" sz="1100" b="1" dirty="0">
                <a:solidFill>
                  <a:srgbClr val="FF0000"/>
                </a:solidFill>
                <a:latin typeface="Bookman Old Style" pitchFamily="18" charset="0"/>
                <a:cs typeface="Arial" pitchFamily="34" charset="0"/>
              </a:rPr>
              <a:t>DO DYSPOZYCJI WYCHOWANKÓW:</a:t>
            </a:r>
          </a:p>
          <a:p>
            <a:pPr algn="ctr">
              <a:lnSpc>
                <a:spcPct val="150000"/>
              </a:lnSpc>
              <a:defRPr/>
            </a:pPr>
            <a:r>
              <a:rPr lang="pl-PL" sz="1400" dirty="0">
                <a:solidFill>
                  <a:schemeClr val="bg1"/>
                </a:solidFill>
                <a:latin typeface="Bookman Old Style" pitchFamily="18" charset="0"/>
                <a:cs typeface="Arial" pitchFamily="34" charset="0"/>
              </a:rPr>
              <a:t>         sala gimnastyczna, </a:t>
            </a:r>
          </a:p>
          <a:p>
            <a:pPr algn="ctr">
              <a:lnSpc>
                <a:spcPct val="150000"/>
              </a:lnSpc>
              <a:defRPr/>
            </a:pPr>
            <a:r>
              <a:rPr lang="pl-PL" sz="1400" dirty="0">
                <a:solidFill>
                  <a:schemeClr val="bg1"/>
                </a:solidFill>
                <a:latin typeface="Bookman Old Style" pitchFamily="18" charset="0"/>
                <a:cs typeface="Arial" pitchFamily="34" charset="0"/>
              </a:rPr>
              <a:t>siłownia, boiska sportowe.</a:t>
            </a:r>
            <a:endParaRPr lang="pl-PL" sz="105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4" name="Obraz 13" descr="h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472" y="980728"/>
            <a:ext cx="621778" cy="548680"/>
          </a:xfrm>
          <a:prstGeom prst="rect">
            <a:avLst/>
          </a:prstGeom>
        </p:spPr>
      </p:pic>
      <p:pic>
        <p:nvPicPr>
          <p:cNvPr id="16" name="Obraz 15" descr="IMG_20200531_124320-crop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488" y="1556792"/>
            <a:ext cx="576064" cy="480054"/>
          </a:xfrm>
          <a:prstGeom prst="rect">
            <a:avLst/>
          </a:prstGeom>
        </p:spPr>
      </p:pic>
      <p:pic>
        <p:nvPicPr>
          <p:cNvPr id="17" name="Obraz 16" descr="IMG_20200531_124320-croph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729" y="2953862"/>
            <a:ext cx="577785" cy="475138"/>
          </a:xfrm>
          <a:prstGeom prst="rect">
            <a:avLst/>
          </a:prstGeom>
        </p:spPr>
      </p:pic>
      <p:pic>
        <p:nvPicPr>
          <p:cNvPr id="18" name="Obraz 17" descr="IMG_20200531_124320-crophh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6009" y="2420889"/>
            <a:ext cx="533321" cy="482907"/>
          </a:xfrm>
          <a:prstGeom prst="rect">
            <a:avLst/>
          </a:prstGeom>
        </p:spPr>
      </p:pic>
      <p:pic>
        <p:nvPicPr>
          <p:cNvPr id="19" name="Obraz 18" descr="IMG_20200531_124320-crop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1176" y="1916832"/>
            <a:ext cx="419684" cy="413420"/>
          </a:xfrm>
          <a:prstGeom prst="rect">
            <a:avLst/>
          </a:prstGeom>
        </p:spPr>
      </p:pic>
      <p:pic>
        <p:nvPicPr>
          <p:cNvPr id="20" name="Obraz 19" descr="sdd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5978" y="3799637"/>
            <a:ext cx="337998" cy="386283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7442792" y="692696"/>
            <a:ext cx="2987824" cy="338554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altLang="pl-PL" sz="1600" b="1" dirty="0">
                <a:solidFill>
                  <a:srgbClr val="FF0000"/>
                </a:solidFill>
                <a:latin typeface="Bookman Old Style" pitchFamily="18" charset="0"/>
                <a:ea typeface="+mj-ea"/>
                <a:cs typeface="+mj-cs"/>
              </a:rPr>
              <a:t>150 miejsc noclegowych</a:t>
            </a:r>
          </a:p>
        </p:txBody>
      </p:sp>
      <p:sp>
        <p:nvSpPr>
          <p:cNvPr id="24" name="Prostokąt 23"/>
          <p:cNvSpPr/>
          <p:nvPr/>
        </p:nvSpPr>
        <p:spPr>
          <a:xfrm>
            <a:off x="7079529" y="4713402"/>
            <a:ext cx="92966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altLang="pl-PL" sz="3600" dirty="0">
                <a:solidFill>
                  <a:srgbClr val="FFFF00"/>
                </a:solidFill>
                <a:ea typeface="+mj-ea"/>
                <a:cs typeface="+mj-cs"/>
              </a:rPr>
              <a:t>Zapraszamy </a:t>
            </a:r>
          </a:p>
          <a:p>
            <a:pPr algn="just"/>
            <a:r>
              <a:rPr lang="pl-PL" altLang="pl-PL" sz="3600" dirty="0">
                <a:solidFill>
                  <a:srgbClr val="FFFF00"/>
                </a:solidFill>
                <a:ea typeface="+mj-ea"/>
                <a:cs typeface="+mj-cs"/>
              </a:rPr>
              <a:t>wszystkich uczniów, </a:t>
            </a:r>
          </a:p>
          <a:p>
            <a:pPr algn="just"/>
            <a:r>
              <a:rPr lang="pl-PL" altLang="pl-PL" sz="3600" dirty="0">
                <a:solidFill>
                  <a:srgbClr val="FFFF00"/>
                </a:solidFill>
                <a:ea typeface="+mj-ea"/>
                <a:cs typeface="+mj-cs"/>
              </a:rPr>
              <a:t>z innych szkół również!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0464800" cy="720080"/>
          </a:xfrm>
          <a:solidFill>
            <a:srgbClr val="FF0000"/>
          </a:solidFill>
          <a:effectLst/>
        </p:spPr>
        <p:txBody>
          <a:bodyPr>
            <a:noAutofit/>
          </a:bodyPr>
          <a:lstStyle/>
          <a:p>
            <a:pPr algn="ctr"/>
            <a:r>
              <a:rPr lang="pl-PL" altLang="pl-PL" sz="2800" b="1" dirty="0">
                <a:latin typeface="Bookman Old Style" pitchFamily="18" charset="0"/>
              </a:rPr>
              <a:t>Każdy może zamieszkać w naszym Internacie</a:t>
            </a:r>
            <a:br>
              <a:rPr lang="pl-PL" altLang="pl-PL" sz="2800" b="1" dirty="0">
                <a:latin typeface="Bookman Old Style" pitchFamily="18" charset="0"/>
              </a:rPr>
            </a:br>
            <a:endParaRPr lang="pl-PL" sz="1400" dirty="0">
              <a:latin typeface="Bookman Old Style" pitchFamily="18" charset="0"/>
            </a:endParaRPr>
          </a:p>
        </p:txBody>
      </p:sp>
      <p:pic>
        <p:nvPicPr>
          <p:cNvPr id="13" name="Obraz 12" descr="08e72f76-e9e6-41b2-b60f-85ef3f56f03f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7072" y="720993"/>
            <a:ext cx="6617616" cy="6137007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77 -0.00832 L 3.33333E-6 -3.46519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48439E-6 L -3.61111E-6 0.0707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7078 L 0.00017 -0.0060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y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2358"/>
            <a:ext cx="10540564" cy="2130135"/>
          </a:xfrm>
          <a:prstGeom prst="rect">
            <a:avLst/>
          </a:prstGeom>
        </p:spPr>
      </p:pic>
      <p:sp>
        <p:nvSpPr>
          <p:cNvPr id="7" name="pole tekstowe 21"/>
          <p:cNvSpPr txBox="1">
            <a:spLocks noChangeArrowheads="1"/>
          </p:cNvSpPr>
          <p:nvPr/>
        </p:nvSpPr>
        <p:spPr bwMode="auto">
          <a:xfrm>
            <a:off x="1228432" y="3964098"/>
            <a:ext cx="93912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altLang="pl-PL" sz="2000" dirty="0">
                <a:latin typeface="+mj-lt"/>
              </a:rPr>
              <a:t>Informacje o naborze dostępne na stronie szkoły:</a:t>
            </a:r>
          </a:p>
        </p:txBody>
      </p:sp>
      <p:sp>
        <p:nvSpPr>
          <p:cNvPr id="9" name="pole tekstowe 8"/>
          <p:cNvSpPr txBox="1"/>
          <p:nvPr/>
        </p:nvSpPr>
        <p:spPr bwMode="auto">
          <a:xfrm>
            <a:off x="0" y="4408077"/>
            <a:ext cx="12192000" cy="584775"/>
          </a:xfrm>
          <a:prstGeom prst="rect">
            <a:avLst/>
          </a:prstGeom>
          <a:solidFill>
            <a:srgbClr val="FFFF00"/>
          </a:solidFill>
        </p:spPr>
        <p:txBody>
          <a:bodyPr wrap="square" anchor="ctr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pl-PL" sz="3200" b="1" dirty="0">
                <a:ln w="50800"/>
                <a:solidFill>
                  <a:srgbClr val="FF0000"/>
                </a:solidFill>
                <a:latin typeface="+mj-lt"/>
              </a:rPr>
              <a:t>www.zs5sanok.pl</a:t>
            </a:r>
            <a:endParaRPr lang="pl-PL" sz="4400" b="1" dirty="0">
              <a:ln w="50800"/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1658665" y="5798309"/>
            <a:ext cx="295232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Znajdziesz nas na 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1511929" y="2652644"/>
            <a:ext cx="81375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FFFF00"/>
                </a:solidFill>
              </a:rPr>
              <a:t>Dobry zawód to pewność jutra -</a:t>
            </a:r>
          </a:p>
          <a:p>
            <a:pPr algn="ctr">
              <a:lnSpc>
                <a:spcPct val="150000"/>
              </a:lnSpc>
              <a:defRPr/>
            </a:pPr>
            <a:r>
              <a:rPr lang="pl-PL" sz="3200" b="1" dirty="0">
                <a:solidFill>
                  <a:srgbClr val="FFFF00"/>
                </a:solidFill>
              </a:rPr>
              <a:t>Fachowcy zawsze będą potrzebni!</a:t>
            </a:r>
          </a:p>
        </p:txBody>
      </p:sp>
      <p:pic>
        <p:nvPicPr>
          <p:cNvPr id="2052" name="Picture 4" descr="Facebook - ikony do darmowego pobrani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8523" y="5365845"/>
            <a:ext cx="1347300" cy="1347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App, instagram, logo, media, popular, social, web icon - Free download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382693" y="5374586"/>
            <a:ext cx="1347612" cy="1347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az 13" descr="Słodkie Rysunki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94215" y="5335755"/>
            <a:ext cx="1385180" cy="1413602"/>
          </a:xfrm>
          <a:prstGeom prst="rect">
            <a:avLst/>
          </a:prstGeom>
        </p:spPr>
      </p:pic>
    </p:spTree>
  </p:cSld>
  <p:clrMapOvr>
    <a:masterClrMapping/>
  </p:clrMapOvr>
  <p:transition spd="slow" advClick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30480" y="20320"/>
            <a:ext cx="9895840" cy="5847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FF0000"/>
                </a:solidFill>
                <a:latin typeface="+mj-lt"/>
              </a:rPr>
              <a:t>ZAPRASZAMY DO NASZEJ SZKOŁY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1310640" y="2132856"/>
            <a:ext cx="88290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dirty="0">
                <a:latin typeface="+mj-lt"/>
              </a:rPr>
              <a:t>DZIĘKUJEMY ZA UWAGĘ </a:t>
            </a:r>
          </a:p>
        </p:txBody>
      </p:sp>
      <p:pic>
        <p:nvPicPr>
          <p:cNvPr id="6" name="Obraz 5" descr="17352336_1254787611279401_4339885577222960369_n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579758"/>
            <a:ext cx="10027920" cy="6278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Podsumowanie-roku-w-Zespole-Szkol-nr-5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578976521_122149818266661293_1940055693663495374_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06342" cy="6858000"/>
          </a:xfrm>
          <a:prstGeom prst="rect">
            <a:avLst/>
          </a:prstGeom>
        </p:spPr>
      </p:pic>
      <p:pic>
        <p:nvPicPr>
          <p:cNvPr id="2" name="Obraz 1" descr="579593400_122149817954661293_8526433038580941961_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6747" y="0"/>
            <a:ext cx="4574232" cy="6858000"/>
          </a:xfrm>
          <a:prstGeom prst="rect">
            <a:avLst/>
          </a:prstGeom>
        </p:spPr>
      </p:pic>
      <p:pic>
        <p:nvPicPr>
          <p:cNvPr id="5" name="Obraz 4" descr="582068661_122149818092661293_4165453653413142589_n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4786" y="0"/>
            <a:ext cx="449721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 (2)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-76856" y="0"/>
            <a:ext cx="1073696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Zajęcia na strzelnicy</a:t>
            </a:r>
          </a:p>
        </p:txBody>
      </p:sp>
      <p:pic>
        <p:nvPicPr>
          <p:cNvPr id="123906" name="Picture 2" descr="uczeń celuje do tarczy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5400000">
            <a:off x="-275149" y="2739972"/>
            <a:ext cx="4706318" cy="3529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08" name="Picture 4" descr="https://www.zs5sanok.pl/zs5sanok/images/szkola_pliki/2025_2026/zajecia_na_strzelnicy_2025/image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7127" y="2185261"/>
            <a:ext cx="6230316" cy="46727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dfbdsfz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108642"/>
            <a:ext cx="6292158" cy="6749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_DSC4185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5447768" y="2693420"/>
            <a:ext cx="6744232" cy="4164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_DSC4231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5803271" y="0"/>
            <a:ext cx="4748206" cy="2815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492535956_122127161192661293_7390561618509879349_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98" y="0"/>
            <a:ext cx="1028951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492743297_122127167402661293_8039346964758507700_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1688"/>
            <a:ext cx="4273236" cy="6846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492878020_122127166658661293_5620191735528452484_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94242" y="2136618"/>
            <a:ext cx="7731391" cy="4721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492309279_122127159350661293_2780704933797215265_n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56362" y="0"/>
            <a:ext cx="6254712" cy="2163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556799620_122146259306661293_9206275501050460271_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3331" y="18105"/>
            <a:ext cx="9334123" cy="6831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Może być zdjęciem przedstawiającym tekst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144051" y="5841518"/>
            <a:ext cx="3810000" cy="752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547105196_1100626248912313_9001262780738899303_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4031" y="223034"/>
            <a:ext cx="10031239" cy="6634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0" name="Picture 2" descr="Może być zdjęciem przedstawiającym tekst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189318" y="5714770"/>
            <a:ext cx="3810000" cy="752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493906088_122130862412661293_2665890755078021988_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930" y="0"/>
            <a:ext cx="955454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353" y="258964"/>
            <a:ext cx="9895438" cy="6599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_DSC4206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7040" y="248504"/>
            <a:ext cx="9692595" cy="6460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5e7f933c-b9f3-44a4-8f0c-1af9afb5b0ab (2)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6088"/>
            <a:ext cx="3512745" cy="6864088"/>
          </a:xfrm>
          <a:prstGeom prst="rect">
            <a:avLst/>
          </a:prstGeom>
        </p:spPr>
      </p:pic>
      <p:pic>
        <p:nvPicPr>
          <p:cNvPr id="5" name="Obraz 4" descr="5ab88927-a9eb-49f7-8789-48894e4230e7 (1)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33147" y="1625097"/>
            <a:ext cx="3165231" cy="5232903"/>
          </a:xfrm>
          <a:prstGeom prst="rect">
            <a:avLst/>
          </a:prstGeom>
        </p:spPr>
      </p:pic>
      <p:pic>
        <p:nvPicPr>
          <p:cNvPr id="6" name="Obraz 5" descr="8b7c90ab-e1b2-4788-92bd-75d654ec57b9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30659" y="-40179"/>
            <a:ext cx="4186996" cy="6898180"/>
          </a:xfrm>
          <a:prstGeom prst="rect">
            <a:avLst/>
          </a:prstGeom>
        </p:spPr>
      </p:pic>
      <p:pic>
        <p:nvPicPr>
          <p:cNvPr id="7" name="Obraz 6" descr="b69a70ec-0379-4e6f-ae51-c3da49f6529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10913" y="0"/>
            <a:ext cx="3165231" cy="5241956"/>
          </a:xfrm>
          <a:prstGeom prst="rect">
            <a:avLst/>
          </a:prstGeom>
        </p:spPr>
      </p:pic>
      <p:pic>
        <p:nvPicPr>
          <p:cNvPr id="8" name="Obraz 7" descr="58bc715c-4ef1-401b-aaf5-1fdee3fe7a5b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26769" y="0"/>
            <a:ext cx="3165231" cy="4218915"/>
          </a:xfrm>
          <a:prstGeom prst="rect">
            <a:avLst/>
          </a:prstGeom>
        </p:spPr>
      </p:pic>
      <p:pic>
        <p:nvPicPr>
          <p:cNvPr id="1026" name="Picture 2" descr="Logo Instagram zdjęcie editorial. Ilustracja złożonej z etykietka - 9306395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2381" y="0"/>
            <a:ext cx="3060071" cy="3060071"/>
          </a:xfrm>
          <a:prstGeom prst="rect">
            <a:avLst/>
          </a:prstGeom>
          <a:noFill/>
        </p:spPr>
      </p:pic>
      <p:pic>
        <p:nvPicPr>
          <p:cNvPr id="11" name="Obraz 10" descr="Słodkie Rysunki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50333" y="4264182"/>
            <a:ext cx="2541667" cy="2593818"/>
          </a:xfrm>
          <a:prstGeom prst="rect">
            <a:avLst/>
          </a:prstGeom>
        </p:spPr>
      </p:pic>
      <p:pic>
        <p:nvPicPr>
          <p:cNvPr id="12" name="Obraz 11" descr="69ea192a-ea61-4b00-b989-691a0dd5d6f8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12122" y="5232903"/>
            <a:ext cx="3164458" cy="1625097"/>
          </a:xfrm>
          <a:prstGeom prst="rect">
            <a:avLst/>
          </a:prstGeom>
        </p:spPr>
      </p:pic>
      <p:pic>
        <p:nvPicPr>
          <p:cNvPr id="14" name="Picture 4" descr="Facebook - ikony do darmowego pobrania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10700"/>
            <a:ext cx="1347300" cy="1347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B_IMG_172882557930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05847" y="192098"/>
            <a:ext cx="8386153" cy="6665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_DSC417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39310"/>
            <a:ext cx="5993394" cy="4465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Zawody upamiętniające 107. rocznicę odzyskania przez Polskę niepodległości</a:t>
            </a:r>
          </a:p>
        </p:txBody>
      </p:sp>
      <p:pic>
        <p:nvPicPr>
          <p:cNvPr id="122884" name="Picture 4" descr="Click to enlarge image 575861886_1197744205583037_5425881233524073733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122886" name="Picture 6" descr="https://www.zs5sanok.pl/zs5sanok/images/szkola_pliki/2025_2026/Zawody_strzeleckie_2025/576095763_25063888123271742_1143495564668129787_n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207" y="2111141"/>
            <a:ext cx="3560144" cy="4746859"/>
          </a:xfrm>
          <a:prstGeom prst="rect">
            <a:avLst/>
          </a:prstGeom>
          <a:noFill/>
        </p:spPr>
      </p:pic>
      <p:pic>
        <p:nvPicPr>
          <p:cNvPr id="122888" name="Picture 8" descr="https://www.zs5sanok.pl/zs5sanok/images/szkola_pliki/2025_2026/Zawody_strzeleckie_2025/575861886_1197744205583037_5425881233524073733_n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4779" y="2073245"/>
            <a:ext cx="3514106" cy="4784756"/>
          </a:xfrm>
          <a:prstGeom prst="rect">
            <a:avLst/>
          </a:prstGeom>
          <a:noFill/>
        </p:spPr>
      </p:pic>
      <p:pic>
        <p:nvPicPr>
          <p:cNvPr id="122890" name="Picture 10" descr="https://www.zs5sanok.pl/zs5sanok/images/szkola_pliki/2025_2026/Zawody_strzeleckie_2025/576370615_1539563843910331_8689226187153387982_n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8846" y="2065565"/>
            <a:ext cx="3594327" cy="47924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481010862_122117386274661293_7259155860622419522_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33" y="0"/>
            <a:ext cx="1028198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Spotkanie uczniów klasy pierwszej OPW </a:t>
            </a:r>
            <a:br>
              <a:rPr lang="pl-PL" dirty="0"/>
            </a:br>
            <a:r>
              <a:rPr lang="pl-PL" dirty="0"/>
              <a:t>w Jednostce Patronackiej - w 21 Batalionie Logistycznym w Rzeszowie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9810" name="Picture 2" descr="https://www.zs5sanok.pl/zs5sanok/images/szkola_pliki/2025_2026/Spotkanie_2025/image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301" y="2061276"/>
            <a:ext cx="6395632" cy="4796724"/>
          </a:xfrm>
          <a:prstGeom prst="rect">
            <a:avLst/>
          </a:prstGeom>
          <a:noFill/>
        </p:spPr>
      </p:pic>
      <p:pic>
        <p:nvPicPr>
          <p:cNvPr id="119812" name="Picture 4" descr="https://www.zs5sanok.pl/zs5sanok/images/szkola_pliki/2025_2026/Spotkanie_2025/image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6564" y="2116307"/>
            <a:ext cx="3556270" cy="47416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https://www.zs5sanok.pl/zs5sanok/images/szkola_pliki/2025_2026/Spotkanie_2025/image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213"/>
            <a:ext cx="4961299" cy="6873213"/>
          </a:xfrm>
          <a:prstGeom prst="rect">
            <a:avLst/>
          </a:prstGeom>
          <a:noFill/>
        </p:spPr>
      </p:pic>
      <p:pic>
        <p:nvPicPr>
          <p:cNvPr id="118788" name="Picture 4" descr="https://www.zs5sanok.pl/zs5sanok/images/szkola_pliki/2025_2026/Spotkanie_2025/image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6511" y="0"/>
            <a:ext cx="51434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https://www.zs5sanok.pl/zs5sanok/images/szkola_pliki/2025_2026/Spotkanie_2025/image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499" cy="6858000"/>
          </a:xfrm>
          <a:prstGeom prst="rect">
            <a:avLst/>
          </a:prstGeom>
          <a:noFill/>
        </p:spPr>
      </p:pic>
      <p:pic>
        <p:nvPicPr>
          <p:cNvPr id="120836" name="Picture 4" descr="https://www.zs5sanok.pl/zs5sanok/images/szkola_pliki/2025_2026/Spotkanie_2025/image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5256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https://www.zs5sanok.pl/zs5sanok/images/szkola_pliki/2025_2026/Spotkanie_2025/image7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4728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Udział uczennic klasy 1LG w konferencji „Sto lat kobiet w formacjach policyjnych (1925–2025). Policja w służbie Niepodległej Rzeczypospolitej”</a:t>
            </a:r>
          </a:p>
        </p:txBody>
      </p:sp>
      <p:pic>
        <p:nvPicPr>
          <p:cNvPr id="116738" name="Picture 2" descr="https://www.zs5sanok.pl/zs5sanok/images/Sylwia%20Lorenc/konferencja_rzeszow/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726" y="2156202"/>
            <a:ext cx="6269064" cy="4701798"/>
          </a:xfrm>
          <a:prstGeom prst="rect">
            <a:avLst/>
          </a:prstGeom>
          <a:noFill/>
        </p:spPr>
      </p:pic>
      <p:pic>
        <p:nvPicPr>
          <p:cNvPr id="116740" name="Picture 4" descr="https://www.zs5sanok.pl/zs5sanok/images/Sylwia%20Lorenc/konferencja_rzeszow/1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4236" y="2146515"/>
            <a:ext cx="3533614" cy="47114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https://www.zs5sanok.pl/zs5sanok/images/Sylwia%20Lorenc/konferencja_rzeszow/1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51910" cy="6869213"/>
          </a:xfrm>
          <a:prstGeom prst="rect">
            <a:avLst/>
          </a:prstGeom>
          <a:noFill/>
        </p:spPr>
      </p:pic>
      <p:pic>
        <p:nvPicPr>
          <p:cNvPr id="117764" name="Picture 4" descr="https://www.zs5sanok.pl/zs5sanok/images/Sylwia%20Lorenc/konferencja_rzeszow/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1695" y="0"/>
            <a:ext cx="51435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Zajęcia sportowe z samoobrony klasy mundurowej – 1 LG, IV LO przy Zespole Szkół nr 5 w Sanoku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6719" y="2336873"/>
            <a:ext cx="7245457" cy="4304152"/>
          </a:xfrm>
        </p:spPr>
        <p:txBody>
          <a:bodyPr/>
          <a:lstStyle/>
          <a:p>
            <a:pPr algn="just">
              <a:buNone/>
            </a:pPr>
            <a:r>
              <a:rPr lang="pl-PL" dirty="0"/>
              <a:t>Uczniowie klasy mundurowej uczestniczyli </a:t>
            </a:r>
            <a:br>
              <a:rPr lang="pl-PL" dirty="0"/>
            </a:br>
            <a:r>
              <a:rPr lang="pl-PL" dirty="0"/>
              <a:t>w </a:t>
            </a:r>
            <a:r>
              <a:rPr lang="pl-PL" b="1" dirty="0"/>
              <a:t>zajęciach z samoobrony</a:t>
            </a:r>
            <a:r>
              <a:rPr lang="pl-PL" dirty="0"/>
              <a:t>, podczas których poznali pierwsze techniki obronne, zasady bezpieczeństwa oraz mieli możliwość rozwijania koordynacji i ogólnej sprawności fizycznej. Zajęcia stanowiły ważny element budowania kompetencji niezbędnych w przyszłej służbie oraz kształtowania odpowiedzialnych postaw.</a:t>
            </a:r>
          </a:p>
        </p:txBody>
      </p:sp>
      <p:pic>
        <p:nvPicPr>
          <p:cNvPr id="113666" name="Picture 2" descr="https://www.zs5sanok.pl/zs5sanok/images/szkola_pliki/2025_2026/szkolenie_km_2025/video_capture_176348343628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9658" y="2068756"/>
            <a:ext cx="2693949" cy="47892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7E169B-51FE-4834-99CC-00843108D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l-PL" sz="4000" dirty="0"/>
            </a:br>
            <a:r>
              <a:rPr lang="pl-PL" sz="4000" dirty="0"/>
              <a:t>Ósmoklasisto – zastanawiasz się co dalej? 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34FB4AD-DE4F-44BC-BCBA-9642BFE10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pl-PL" sz="1800" i="0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pl-PL" sz="3600" i="0" dirty="0">
                <a:solidFill>
                  <a:srgbClr val="FFFF00"/>
                </a:solidFill>
                <a:latin typeface="Arial Black" panose="020B0A04020102020204" pitchFamily="34" charset="0"/>
              </a:rPr>
              <a:t>Koniecznie zapoznaj się z naszą ofertą edukacyjną </a:t>
            </a:r>
          </a:p>
          <a:p>
            <a:pPr marL="0" indent="0" algn="ctr">
              <a:buNone/>
            </a:pPr>
            <a:r>
              <a:rPr lang="pl-PL" sz="3600" i="0" dirty="0">
                <a:solidFill>
                  <a:srgbClr val="FFFF00"/>
                </a:solidFill>
                <a:latin typeface="Arial Black" panose="020B0A04020102020204" pitchFamily="34" charset="0"/>
              </a:rPr>
              <a:t>na rok szkolny </a:t>
            </a:r>
            <a:r>
              <a:rPr lang="pl-PL" sz="3600" b="1" i="0" dirty="0">
                <a:solidFill>
                  <a:srgbClr val="FFFF00"/>
                </a:solidFill>
                <a:latin typeface="Arial Black" panose="020B0A04020102020204" pitchFamily="34" charset="0"/>
              </a:rPr>
              <a:t>2026/2027</a:t>
            </a:r>
            <a:r>
              <a:rPr lang="pl-PL" sz="2800" b="1" i="0" dirty="0">
                <a:latin typeface="Arial Black" panose="020B0A04020102020204" pitchFamily="34" charset="0"/>
              </a:rPr>
              <a:t> </a:t>
            </a:r>
          </a:p>
          <a:p>
            <a:pPr marL="0" indent="0" algn="ctr">
              <a:buNone/>
            </a:pPr>
            <a:endParaRPr lang="pl-PL" sz="2800" b="1" i="0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pl-PL" sz="2800" b="1" i="0" dirty="0">
                <a:solidFill>
                  <a:srgbClr val="FFFF00"/>
                </a:solidFill>
                <a:latin typeface="Arial Black" panose="020B0A04020102020204" pitchFamily="34" charset="0"/>
              </a:rPr>
              <a:t>Każda klasa interesująca! </a:t>
            </a:r>
          </a:p>
          <a:p>
            <a:pPr marL="0" indent="0" algn="ctr">
              <a:buNone/>
            </a:pPr>
            <a:r>
              <a:rPr lang="pl-PL" sz="2800" b="1" i="0" dirty="0">
                <a:solidFill>
                  <a:srgbClr val="FFFF00"/>
                </a:solidFill>
                <a:latin typeface="Arial Black" panose="020B0A04020102020204" pitchFamily="34" charset="0"/>
              </a:rPr>
              <a:t>Wszystkie dają szansę na dobrze płatną pracę! </a:t>
            </a:r>
          </a:p>
          <a:p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337017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https://www.zs5sanok.pl/zs5sanok/images/szkola_pliki/2025_2026/szkolenie_km_2025/video_capture_17634834278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185" y="0"/>
            <a:ext cx="3866826" cy="6874358"/>
          </a:xfrm>
          <a:prstGeom prst="rect">
            <a:avLst/>
          </a:prstGeom>
          <a:noFill/>
        </p:spPr>
      </p:pic>
      <p:pic>
        <p:nvPicPr>
          <p:cNvPr id="114692" name="Picture 4" descr="https://www.zs5sanok.pl/zs5sanok/images/szkola_pliki/2025_2026/szkolenie_km_2025/video_capture_17634839118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3555" y="21396"/>
            <a:ext cx="4633401" cy="68366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s://www.zs5sanok.pl/zs5sanok/images/szkola_pliki/2025_2026/szkolenie_km_2025/video_capture_17634839226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703" y="-25489"/>
            <a:ext cx="4463512" cy="6883489"/>
          </a:xfrm>
          <a:prstGeom prst="rect">
            <a:avLst/>
          </a:prstGeom>
          <a:noFill/>
        </p:spPr>
      </p:pic>
      <p:pic>
        <p:nvPicPr>
          <p:cNvPr id="115716" name="Picture 4" descr="https://www.zs5sanok.pl/zs5sanok/images/szkola_pliki/2025_2026/szkolenie_km_2025/video_capture_17634840505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5997" y="0"/>
            <a:ext cx="468138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ALERT MCI 2025 – 3 dni ćwiczeń z udziałem klas mundurowej i wojskowej IV Liceum Ogólnokształcącego w Sanoku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pl-PL" dirty="0"/>
              <a:t>Uczniowie klas mundurowej i wojskowej </a:t>
            </a:r>
            <a:r>
              <a:rPr lang="pl-PL" b="1" dirty="0"/>
              <a:t>Zespołu Szkół nr 5 </a:t>
            </a:r>
            <a:br>
              <a:rPr lang="pl-PL" b="1" dirty="0"/>
            </a:br>
            <a:r>
              <a:rPr lang="pl-PL" b="1" dirty="0"/>
              <a:t>w Sanoku</a:t>
            </a:r>
            <a:r>
              <a:rPr lang="pl-PL" dirty="0"/>
              <a:t> aktywnie uczestniczyli w </a:t>
            </a:r>
            <a:r>
              <a:rPr lang="pl-PL" b="1" dirty="0"/>
              <a:t>warsztatach z pierwszej pomocy i ratownictwa</a:t>
            </a:r>
            <a:r>
              <a:rPr lang="pl-PL" dirty="0"/>
              <a:t>, zdobywając praktyczne doświadczenie </a:t>
            </a:r>
            <a:br>
              <a:rPr lang="pl-PL" dirty="0"/>
            </a:br>
            <a:r>
              <a:rPr lang="pl-PL" dirty="0"/>
              <a:t>w reagowaniu kryzysowym.</a:t>
            </a:r>
          </a:p>
        </p:txBody>
      </p:sp>
      <p:pic>
        <p:nvPicPr>
          <p:cNvPr id="105474" name="Picture 2" descr="https://www.zs5sanok.pl/zs5sanok/images/szkola_pliki/2025_2026/ALERTMCI2025/586774764_122151087014661293_4097129307816732507_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2491" y="3851329"/>
            <a:ext cx="5345192" cy="3006671"/>
          </a:xfrm>
          <a:prstGeom prst="rect">
            <a:avLst/>
          </a:prstGeom>
          <a:noFill/>
        </p:spPr>
      </p:pic>
      <p:pic>
        <p:nvPicPr>
          <p:cNvPr id="105476" name="Picture 4" descr="https://www.zs5sanok.pl/zs5sanok/images/szkola_pliki/2025_2026/ALERTMCI2025/587081350_122151085760661293_5542894380639318652_n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281" y="3865762"/>
            <a:ext cx="4486166" cy="29922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ALERT MCI 2025 – 3 dni ćwiczeń z udziałem klas mundurowej i wojskowej IV Liceum Ogólnokształcącego w Sanoku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pl-PL" dirty="0"/>
              <a:t>ALERT MCI 2025 był nie tylko okazją do doskonalenia współpracy służb w sytuacjach kryzysowych, ale także </a:t>
            </a:r>
            <a:r>
              <a:rPr lang="pl-PL" b="1" dirty="0"/>
              <a:t>wartościowym doświadczeniem edukacyjnym dla naszych uczniów</a:t>
            </a:r>
            <a:r>
              <a:rPr lang="pl-PL" dirty="0"/>
              <a:t>, </a:t>
            </a:r>
            <a:br>
              <a:rPr lang="pl-PL" dirty="0"/>
            </a:br>
            <a:r>
              <a:rPr lang="pl-PL" dirty="0"/>
              <a:t>w szczególności w zakresie pierwszej pomocy.</a:t>
            </a:r>
          </a:p>
        </p:txBody>
      </p:sp>
      <p:pic>
        <p:nvPicPr>
          <p:cNvPr id="106498" name="Picture 2" descr="https://www.zs5sanok.pl/zs5sanok/images/szkola_pliki/2025_2026/ALERTMCI2025/587005328_122151087692661293_2007071415862022987_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002" y="3907110"/>
            <a:ext cx="4424174" cy="2950890"/>
          </a:xfrm>
          <a:prstGeom prst="rect">
            <a:avLst/>
          </a:prstGeom>
          <a:noFill/>
        </p:spPr>
      </p:pic>
      <p:pic>
        <p:nvPicPr>
          <p:cNvPr id="106500" name="Picture 4" descr="https://www.zs5sanok.pl/zs5sanok/images/szkola_pliki/2025_2026/ALERTMCI2025/587067476_122151086582661293_5137081168741805206_n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8728" y="3907110"/>
            <a:ext cx="4424174" cy="29508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1618" name="Picture 2" descr="https://www.zs5sanok.pl/zs5sanok/images/szkola_pliki/2025_2026/ALERTMCI2025/589925975_122151086876661293_504335056753099749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816" y="0"/>
            <a:ext cx="1028197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s://www.zs5sanok.pl/zs5sanok/images/szkola_pliki/2025_2026/ALERTMCI2025/587078242_122151087284661293_7119242945759918965_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225823" cy="3485584"/>
          </a:xfrm>
          <a:prstGeom prst="rect">
            <a:avLst/>
          </a:prstGeom>
          <a:noFill/>
        </p:spPr>
      </p:pic>
      <p:pic>
        <p:nvPicPr>
          <p:cNvPr id="107524" name="Picture 4" descr="https://www.zs5sanok.pl/zs5sanok/images/szkola_pliki/2025_2026/ALERTMCI2025/587329560_122151087224661293_6671924009794404125_n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592" y="3521797"/>
            <a:ext cx="5931027" cy="3336203"/>
          </a:xfrm>
          <a:prstGeom prst="rect">
            <a:avLst/>
          </a:prstGeom>
          <a:noFill/>
        </p:spPr>
      </p:pic>
      <p:pic>
        <p:nvPicPr>
          <p:cNvPr id="107526" name="Picture 6" descr="https://www.zs5sanok.pl/zs5sanok/images/szkola_pliki/2025_2026/ALERTMCI2025/589906104_122151087140661293_2739678422071175734_n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6119"/>
            <a:ext cx="5834454" cy="3281881"/>
          </a:xfrm>
          <a:prstGeom prst="rect">
            <a:avLst/>
          </a:prstGeom>
          <a:noFill/>
        </p:spPr>
      </p:pic>
      <p:pic>
        <p:nvPicPr>
          <p:cNvPr id="107528" name="Picture 8" descr="https://www.zs5sanok.pl/zs5sanok/images/szkola_pliki/2025_2026/ALERTMCI2025/589914612_122151085994661293_8614257755187048005_n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8166" y="0"/>
            <a:ext cx="5203546" cy="3470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s://www.zs5sanok.pl/zs5sanok/images/szkola_pliki/2025_2026/ALERTMCI2025/589965809_122151087212661293_7828553165847171641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826" y="625593"/>
            <a:ext cx="10143049" cy="57054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https://www.zs5sanok.pl/zs5sanok/images/szkola_pliki/2025_2026/ALERTMCI2025/587059682_122151087878661293_624639465112595833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52594" cy="6870126"/>
          </a:xfrm>
          <a:prstGeom prst="rect">
            <a:avLst/>
          </a:prstGeom>
          <a:noFill/>
        </p:spPr>
      </p:pic>
      <p:pic>
        <p:nvPicPr>
          <p:cNvPr id="109572" name="Picture 4" descr="https://www.zs5sanok.pl/zs5sanok/images/szkola_pliki/2025_2026/ALERTMCI2025/587103362_122151088196661293_5363182620392402267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3668" y="-24038"/>
            <a:ext cx="5161528" cy="68820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6" name="Picture 4" descr="https://www.zs5sanok.pl/zs5sanok/images/szkola_pliki/2025_2026/ALERTMCI2025/586927770_122151087656661293_7403191874041488800_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139" y="0"/>
            <a:ext cx="4442334" cy="3331751"/>
          </a:xfrm>
          <a:prstGeom prst="rect">
            <a:avLst/>
          </a:prstGeom>
          <a:noFill/>
        </p:spPr>
      </p:pic>
      <p:pic>
        <p:nvPicPr>
          <p:cNvPr id="110598" name="Picture 6" descr="https://www.zs5sanok.pl/zs5sanok/images/szkola_pliki/2025_2026/ALERTMCI2025/587093744_122151086192661293_6532568167394933195_n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464" y="3510137"/>
            <a:ext cx="4463819" cy="3347864"/>
          </a:xfrm>
          <a:prstGeom prst="rect">
            <a:avLst/>
          </a:prstGeom>
          <a:noFill/>
        </p:spPr>
      </p:pic>
      <p:pic>
        <p:nvPicPr>
          <p:cNvPr id="110600" name="Picture 8" descr="https://www.zs5sanok.pl/zs5sanok/images/szkola_pliki/2025_2026/ALERTMCI2025/587117995_122151087944661293_3011305272801491400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8854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586630783_1156869193288018_4633134658175117489_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07231"/>
            <a:ext cx="10492967" cy="631085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 descr="202503092234593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8523826" y="3189826"/>
            <a:ext cx="5331298" cy="2005050"/>
          </a:xfrm>
          <a:prstGeom prst="rect">
            <a:avLst/>
          </a:prstGeom>
        </p:spPr>
      </p:pic>
      <p:pic>
        <p:nvPicPr>
          <p:cNvPr id="14" name="Obraz 13" descr="2025030922335974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800689" y="1600201"/>
            <a:ext cx="7854611" cy="524509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EE4CAD6-A527-4631-A379-9256AC744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ZAPRASZAMY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C65AE0C5-DF5F-4F04-BBB5-55D47CFF65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751659"/>
            <a:ext cx="3200828" cy="610634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E494CB7-71EC-4C7E-B7C6-B427B46F176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24900" y="1416632"/>
            <a:ext cx="2870200" cy="5441368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6C149EA-A2A3-46AB-A42B-EFB78ADFEC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800" y="1117600"/>
            <a:ext cx="4456976" cy="5740400"/>
          </a:xfrm>
        </p:spPr>
      </p:pic>
      <p:sp>
        <p:nvSpPr>
          <p:cNvPr id="12" name="Elipsa 11"/>
          <p:cNvSpPr/>
          <p:nvPr/>
        </p:nvSpPr>
        <p:spPr>
          <a:xfrm>
            <a:off x="3848100" y="3340100"/>
            <a:ext cx="317500" cy="3937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ole tekstowe 16"/>
          <p:cNvSpPr txBox="1"/>
          <p:nvPr/>
        </p:nvSpPr>
        <p:spPr>
          <a:xfrm>
            <a:off x="2755900" y="1333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474766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Szkolenie dla uczniów klas OPW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6461" y="2344622"/>
            <a:ext cx="6222571" cy="425765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l-PL" sz="2800" dirty="0"/>
              <a:t>W jednostce wojskowej odbyło się kolejne szkolenie dla uczniów klas OPW. Tym razem zajęcia poprowadzili instruktorzy z 14. Dywizjonu Artylerii Samobieżnej w Jarosławiu, którzy zaprezentowali uczestnikom specjalistyczny sprzęt wojskowy. </a:t>
            </a:r>
          </a:p>
        </p:txBody>
      </p:sp>
      <p:pic>
        <p:nvPicPr>
          <p:cNvPr id="104450" name="Picture 2" descr="Uczniowie OPW na tle pojazdu artyleryjskie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2096" y="2053525"/>
            <a:ext cx="3597937" cy="4804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Szkolenie dla uczniów klas OPW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8230" y="2336873"/>
            <a:ext cx="3835831" cy="4172415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pl-PL" sz="2200" dirty="0"/>
              <a:t>Podczas spotkania młodzież miała okazję poznać budowę i przeznaczenie poszczególnych elementów wyposażenia oraz dowiedzieć się, jak wygląda ich wykorzystanie w codziennej służbie. Szkolenie było cennym doświadczeniem </a:t>
            </a:r>
            <a:br>
              <a:rPr lang="pl-PL" sz="2200" dirty="0"/>
            </a:br>
            <a:r>
              <a:rPr lang="pl-PL" sz="2200" dirty="0"/>
              <a:t>i wzbogaciło wiedzę uczestników o praktyczne aspekty funkcjonowania wojska.</a:t>
            </a:r>
          </a:p>
          <a:p>
            <a:pPr algn="just">
              <a:buNone/>
            </a:pPr>
            <a:endParaRPr lang="pl-PL" sz="2200" dirty="0"/>
          </a:p>
        </p:txBody>
      </p:sp>
      <p:pic>
        <p:nvPicPr>
          <p:cNvPr id="103426" name="Picture 2" descr="Uczniowie OPW na tle pojazdu artyleryjskie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0633" y="2114550"/>
            <a:ext cx="6334125" cy="4743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Oddział Przygotowania Wojskowego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24725" y="2336873"/>
            <a:ext cx="8183107" cy="3513737"/>
          </a:xfrm>
        </p:spPr>
        <p:txBody>
          <a:bodyPr/>
          <a:lstStyle/>
          <a:p>
            <a:pPr algn="just">
              <a:buNone/>
            </a:pPr>
            <a:r>
              <a:rPr lang="pl-PL" dirty="0"/>
              <a:t>Klasa OPW uczestniczyła w wymagających zajęciach terenowych obejmujących marsz na azymut. Uczniowie musieli wykazać się nie tylko umiejętnością posługiwania się busolą, lecz także odpornością fizyczną i psychiczną. Dodatkowym utrudnieniem były trudne warunki atmosferyczne — silny mróz oraz duża ilość śniegu, które znacząco podniosły poziom trudności ćwiczeń.</a:t>
            </a:r>
          </a:p>
        </p:txBody>
      </p:sp>
      <p:pic>
        <p:nvPicPr>
          <p:cNvPr id="1026" name="Picture 2" descr="https://www.zs5sanok.pl/zs5sanok/images/szkola_pliki/2025_2026/marsz_azymut_2025/image0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5261" y="2216258"/>
            <a:ext cx="3082234" cy="4641742"/>
          </a:xfrm>
          <a:prstGeom prst="rect">
            <a:avLst/>
          </a:prstGeom>
          <a:noFill/>
        </p:spPr>
      </p:pic>
      <p:pic>
        <p:nvPicPr>
          <p:cNvPr id="1028" name="Picture 4" descr="https://www.zs5sanok.pl/zs5sanok/images/szkola_pliki/2025_2026/marsz_azymut_2025/image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3981" y="4819650"/>
            <a:ext cx="3048000" cy="203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ttps://www.zs5sanok.pl/zs5sanok/images/szkola_pliki/2025_2026/marsz_azymut_2025/image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806" y="0"/>
            <a:ext cx="4781402" cy="3586053"/>
          </a:xfrm>
          <a:prstGeom prst="rect">
            <a:avLst/>
          </a:prstGeom>
          <a:noFill/>
        </p:spPr>
      </p:pic>
      <p:pic>
        <p:nvPicPr>
          <p:cNvPr id="101382" name="Picture 6" descr="https://www.zs5sanok.pl/zs5sanok/images/szkola_pliki/2025_2026/marsz_azymut_2025/image2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104" y="3711921"/>
            <a:ext cx="4736568" cy="3146079"/>
          </a:xfrm>
          <a:prstGeom prst="rect">
            <a:avLst/>
          </a:prstGeom>
          <a:noFill/>
        </p:spPr>
      </p:pic>
      <p:pic>
        <p:nvPicPr>
          <p:cNvPr id="101384" name="Picture 8" descr="https://www.zs5sanok.pl/zs5sanok/images/szkola_pliki/2025_2026/marsz_azymut_2025/image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6813" y="0"/>
            <a:ext cx="4900717" cy="3277354"/>
          </a:xfrm>
          <a:prstGeom prst="rect">
            <a:avLst/>
          </a:prstGeom>
          <a:noFill/>
        </p:spPr>
      </p:pic>
      <p:pic>
        <p:nvPicPr>
          <p:cNvPr id="8" name="Picture 2" descr="https://www.zs5sanok.pl/zs5sanok/images/szkola_pliki/2025_2026/marsz_azymut_2025/image4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3796" y="3395048"/>
            <a:ext cx="6455809" cy="34629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5FF0D7-1069-4B93-A89B-621FA64BA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800" dirty="0"/>
              <a:t>Oddział mundurowy o profilu: </a:t>
            </a:r>
            <a:br>
              <a:rPr lang="pl-PL" sz="2800" dirty="0"/>
            </a:br>
            <a:r>
              <a:rPr lang="pl-PL" dirty="0"/>
              <a:t>POLICJA I STRAŻ GRANICZNA </a:t>
            </a:r>
            <a:br>
              <a:rPr lang="pl-PL" sz="2800" dirty="0"/>
            </a:br>
            <a:r>
              <a:rPr lang="pl-PL" sz="2400" dirty="0"/>
              <a:t>(przygotowanie do służb w formacjach mundurowych)</a:t>
            </a:r>
            <a:endParaRPr lang="pl-PL" sz="28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E230FD0-8E1A-48A6-990E-B5F0B119E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27" y="2505456"/>
            <a:ext cx="7177139" cy="3831970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pl-PL" dirty="0"/>
              <a:t>  Realizacja edukacji policyjnej wyposaża kadetów w zakres wiedzy, umiejętności i kompetencje niezbędnych do przejścia procesu rekrutacji do Policji. </a:t>
            </a:r>
          </a:p>
          <a:p>
            <a:pPr algn="just">
              <a:buNone/>
            </a:pPr>
            <a:endParaRPr lang="pl-PL" sz="1800" dirty="0"/>
          </a:p>
          <a:p>
            <a:pPr algn="just">
              <a:buNone/>
            </a:pPr>
            <a:r>
              <a:rPr lang="pl-PL" dirty="0"/>
              <a:t>   Absolwenci otrzymują niezbędne wskazówki </a:t>
            </a:r>
            <a:br>
              <a:rPr lang="pl-PL" dirty="0"/>
            </a:br>
            <a:r>
              <a:rPr lang="pl-PL" dirty="0"/>
              <a:t>i przygotowanie do testów wiedzy i sprawności fizycznej. Współpraca z Komendami Powiatowymi Policji, Komendą Główną Policji umożliwią udział w wielu zajęciach praktycznych oraz akcjach szkoleniowych.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77C2A2F-B990-421D-A3F3-489D142AB7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7788" y="2118512"/>
            <a:ext cx="3212990" cy="4513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41406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5769F1-E8AC-48C5-A510-2E3851E91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000" dirty="0"/>
              <a:t>Oddział mundurowy o profilu: </a:t>
            </a:r>
            <a:br>
              <a:rPr lang="pl-PL" dirty="0"/>
            </a:br>
            <a:r>
              <a:rPr lang="pl-PL" sz="4900" dirty="0"/>
              <a:t>POLICJA I STRAŻ GRANICZNA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450AACC-1BF2-4DB7-A630-C78200D9E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126512"/>
            <a:ext cx="9613861" cy="3809677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l-PL" dirty="0"/>
              <a:t>  W trakcie nauki uczniowie zdobywają niezbędną wiedzę oraz umiejętności praktyczne przydatne w przyszłej służbie w różnych formacjach mundurowych. Kierunki mundurowe to doskonała oferta dla ludzi ambitnych, gotowych podejmować różne wyzwania, dla ludzi z pasją. Absolwenci naszej szkoły mogą liczyć na dodatkowe punkty podczas naboru do wojskowych uczelni, do zawodowej i terytorialnej służby wojskowej.</a:t>
            </a:r>
          </a:p>
          <a:p>
            <a:pPr algn="just">
              <a:buNone/>
            </a:pPr>
            <a:endParaRPr lang="pl-PL" dirty="0"/>
          </a:p>
          <a:p>
            <a:pPr algn="just">
              <a:buNone/>
            </a:pPr>
            <a:endParaRPr lang="pl-PL" dirty="0"/>
          </a:p>
        </p:txBody>
      </p:sp>
      <p:sp>
        <p:nvSpPr>
          <p:cNvPr id="23554" name="AutoShape 2" descr="Czy mundurowi na granicy mogą użyć broni palnej wobec atakujących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3556" name="AutoShape 4" descr="Czy mundurowi na granicy mogą użyć broni palnej wobec atakujących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3558" name="Picture 6" descr="Straż graniczna o kontroli szefa KGP po powrocie z Ukrainy. &quot;Nie ...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746779" y="4556391"/>
            <a:ext cx="3968506" cy="2229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60" name="Picture 8" descr="Policja inwigiluje coraz chętniej. Policyjna obserwacja i podsłuchy ...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661406" y="4500672"/>
            <a:ext cx="3553385" cy="2293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7631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5769F1-E8AC-48C5-A510-2E3851E91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Ponadto absolwenci oddziałów o profilu mundurowym będą: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450AACC-1BF2-4DB7-A630-C78200D9E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8635" y="2455826"/>
            <a:ext cx="6220209" cy="3809677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pl-PL" dirty="0"/>
              <a:t>realizować szkolenie zawodowe podstawowe w zakresie uzupełniającym różnice programowe między minimalnym zakresem treści kształcenia, a szkoleniem zawodowym podstawowym,</a:t>
            </a:r>
          </a:p>
          <a:p>
            <a:pPr algn="just">
              <a:buFont typeface="Wingdings" pitchFamily="2" charset="2"/>
              <a:buChar char="§"/>
            </a:pPr>
            <a:endParaRPr lang="pl-PL" dirty="0"/>
          </a:p>
          <a:p>
            <a:pPr algn="just">
              <a:buFont typeface="Wingdings" pitchFamily="2" charset="2"/>
              <a:buChar char="§"/>
            </a:pPr>
            <a:r>
              <a:rPr lang="pl-PL" dirty="0"/>
              <a:t>przyjmowani będą do służby w Policji lub         Straży Granicznej w pierwszej kolejności.</a:t>
            </a:r>
          </a:p>
        </p:txBody>
      </p:sp>
      <p:pic>
        <p:nvPicPr>
          <p:cNvPr id="5" name="Obraz 4" descr="2025030922333610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16200000">
            <a:off x="-560439" y="3106082"/>
            <a:ext cx="4845760" cy="265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399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10B07C-BC48-43C3-97D7-D36E73209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F48678ED-44C2-4D71-92D4-EC6A68A5BF9F}"/>
              </a:ext>
            </a:extLst>
          </p:cNvPr>
          <p:cNvSpPr txBox="1">
            <a:spLocks/>
          </p:cNvSpPr>
          <p:nvPr/>
        </p:nvSpPr>
        <p:spPr>
          <a:xfrm>
            <a:off x="0" y="597529"/>
            <a:ext cx="10456751" cy="1394233"/>
          </a:xfrm>
          <a:prstGeom prst="rect">
            <a:avLst/>
          </a:prstGeom>
          <a:gradFill>
            <a:gsLst>
              <a:gs pos="0">
                <a:schemeClr val="bg2">
                  <a:tint val="96000"/>
                  <a:shade val="100000"/>
                  <a:hueMod val="270000"/>
                  <a:satMod val="200000"/>
                  <a:lumMod val="0"/>
                </a:schemeClr>
              </a:gs>
              <a:gs pos="5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44000"/>
                  <a:satMod val="200000"/>
                  <a:lumMod val="12000"/>
                </a:schemeClr>
              </a:gs>
            </a:gsLst>
            <a:lin ang="2520000" scaled="0"/>
          </a:gradFill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dirty="0">
                <a:ln>
                  <a:solidFill>
                    <a:schemeClr val="accent1">
                      <a:alpha val="91000"/>
                    </a:schemeClr>
                  </a:solidFill>
                </a:ln>
              </a:rPr>
              <a:t> </a:t>
            </a:r>
          </a:p>
          <a:p>
            <a:pPr algn="ctr"/>
            <a:r>
              <a:rPr lang="pl-PL" sz="7200" b="1" dirty="0">
                <a:ln>
                  <a:solidFill>
                    <a:schemeClr val="accent1">
                      <a:alpha val="91000"/>
                    </a:schemeClr>
                  </a:solidFill>
                </a:ln>
              </a:rPr>
              <a:t>LICEUM OGÓLNOKSZTAŁCĄCE </a:t>
            </a:r>
            <a:br>
              <a:rPr lang="pl-PL" sz="8000" b="1" dirty="0">
                <a:ln>
                  <a:solidFill>
                    <a:schemeClr val="accent1">
                      <a:alpha val="91000"/>
                    </a:schemeClr>
                  </a:solidFill>
                </a:ln>
              </a:rPr>
            </a:br>
            <a:r>
              <a:rPr lang="pl-PL" sz="8000" b="1" dirty="0">
                <a:ln>
                  <a:solidFill>
                    <a:schemeClr val="accent1">
                      <a:alpha val="91000"/>
                    </a:schemeClr>
                  </a:solidFill>
                </a:ln>
              </a:rPr>
              <a:t>- </a:t>
            </a:r>
            <a:r>
              <a:rPr lang="pl-PL" sz="6600" b="1" dirty="0">
                <a:ln>
                  <a:solidFill>
                    <a:schemeClr val="accent1">
                      <a:alpha val="91000"/>
                    </a:schemeClr>
                  </a:solidFill>
                </a:ln>
              </a:rPr>
              <a:t>KLASY MUNDUROWE</a:t>
            </a:r>
            <a:endParaRPr lang="pl-PL" sz="8000" b="1" dirty="0">
              <a:ln>
                <a:solidFill>
                  <a:schemeClr val="accent1">
                    <a:alpha val="91000"/>
                  </a:schemeClr>
                </a:solidFill>
              </a:ln>
            </a:endParaRPr>
          </a:p>
        </p:txBody>
      </p:sp>
      <p:pic>
        <p:nvPicPr>
          <p:cNvPr id="7" name="Obraz 6" descr="2025030922335974.pn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2121" y="1843105"/>
            <a:ext cx="7509879" cy="5014895"/>
          </a:xfrm>
          <a:prstGeom prst="rect">
            <a:avLst/>
          </a:prstGeom>
        </p:spPr>
      </p:pic>
      <p:pic>
        <p:nvPicPr>
          <p:cNvPr id="8" name="Obraz 7" descr="Logo_Amor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30200" y="2247900"/>
            <a:ext cx="4127500" cy="4127500"/>
          </a:xfrm>
          <a:prstGeom prst="rect">
            <a:avLst/>
          </a:prstGeom>
        </p:spPr>
      </p:pic>
      <p:sp>
        <p:nvSpPr>
          <p:cNvPr id="11" name="Elipsa 10"/>
          <p:cNvSpPr/>
          <p:nvPr/>
        </p:nvSpPr>
        <p:spPr>
          <a:xfrm>
            <a:off x="4813300" y="3632200"/>
            <a:ext cx="393700" cy="368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89128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913774-891B-477D-BDC6-037BB6E60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88475"/>
            <a:ext cx="10447698" cy="1394234"/>
          </a:xfrm>
          <a:gradFill>
            <a:gsLst>
              <a:gs pos="0">
                <a:schemeClr val="bg2">
                  <a:tint val="96000"/>
                  <a:shade val="100000"/>
                  <a:hueMod val="270000"/>
                  <a:satMod val="200000"/>
                  <a:lumMod val="0"/>
                </a:schemeClr>
              </a:gs>
              <a:gs pos="5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44000"/>
                  <a:satMod val="200000"/>
                  <a:lumMod val="12000"/>
                </a:schemeClr>
              </a:gs>
            </a:gsLst>
            <a:lin ang="2520000" scaled="0"/>
          </a:gradFill>
        </p:spPr>
        <p:txBody>
          <a:bodyPr>
            <a:normAutofit/>
          </a:bodyPr>
          <a:lstStyle/>
          <a:p>
            <a:pPr algn="ctr"/>
            <a:r>
              <a:rPr lang="pl-PL" sz="7200" b="1" dirty="0">
                <a:ln>
                  <a:solidFill>
                    <a:schemeClr val="accent1">
                      <a:alpha val="91000"/>
                    </a:schemeClr>
                  </a:solidFill>
                </a:ln>
              </a:rPr>
              <a:t>TECHNIKUM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9F12C47-BBBE-4E04-9622-5DD19371D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825246"/>
            <a:ext cx="9613861" cy="2037699"/>
          </a:xfrm>
        </p:spPr>
        <p:txBody>
          <a:bodyPr/>
          <a:lstStyle/>
          <a:p>
            <a:pPr marL="0" indent="0" algn="ctr">
              <a:buNone/>
            </a:pPr>
            <a:r>
              <a:rPr lang="pl-PL" sz="1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5 letnie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57688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2025030922354240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190725" y="3920225"/>
            <a:ext cx="4579549" cy="1296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E4F0027-0E23-4D43-A7ED-802FC7D51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5 – letnie </a:t>
            </a:r>
            <a:r>
              <a:rPr lang="pl-PL" sz="4800" dirty="0"/>
              <a:t>TECHNIKUM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B33FD90-4A6B-4923-8C74-2B05A82F4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9321" y="2412327"/>
            <a:ext cx="9034047" cy="3599316"/>
          </a:xfrm>
        </p:spPr>
        <p:txBody>
          <a:bodyPr>
            <a:normAutofit fontScale="85000" lnSpcReduction="20000"/>
          </a:bodyPr>
          <a:lstStyle/>
          <a:p>
            <a:pPr marL="342900" indent="-396000"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r>
              <a:rPr lang="pl-PL" altLang="pl-PL" sz="4000" b="1" i="0" dirty="0">
                <a:solidFill>
                  <a:schemeClr val="tx1"/>
                </a:solidFill>
                <a:latin typeface="+mj-lt"/>
                <a:cs typeface="+mn-cs"/>
              </a:rPr>
              <a:t>Technik usług fryzjerskich </a:t>
            </a:r>
          </a:p>
          <a:p>
            <a:pPr marL="342900" indent="-396000">
              <a:spcBef>
                <a:spcPct val="20000"/>
              </a:spcBef>
              <a:spcAft>
                <a:spcPts val="600"/>
              </a:spcAft>
              <a:buNone/>
              <a:defRPr/>
            </a:pPr>
            <a:r>
              <a:rPr lang="pl-PL" altLang="pl-PL" sz="2400" i="0" dirty="0">
                <a:latin typeface="+mj-lt"/>
                <a:cs typeface="+mn-cs"/>
              </a:rPr>
              <a:t>    (z innowacjami pedagogicznymi</a:t>
            </a:r>
            <a:r>
              <a:rPr lang="pl-PL" altLang="pl-PL" dirty="0">
                <a:latin typeface="+mj-lt"/>
              </a:rPr>
              <a:t>:</a:t>
            </a:r>
            <a:r>
              <a:rPr lang="pl-PL" altLang="pl-PL" sz="2400" i="0" dirty="0">
                <a:latin typeface="+mj-lt"/>
                <a:cs typeface="+mn-cs"/>
              </a:rPr>
              <a:t> kosmetologia ogólna, </a:t>
            </a:r>
            <a:r>
              <a:rPr lang="pl-PL" altLang="pl-PL" sz="2400" i="0" dirty="0" err="1">
                <a:latin typeface="+mj-lt"/>
                <a:cs typeface="+mn-cs"/>
              </a:rPr>
              <a:t>barberstwo</a:t>
            </a:r>
            <a:r>
              <a:rPr lang="pl-PL" altLang="pl-PL" sz="2400" i="0" dirty="0">
                <a:latin typeface="+mj-lt"/>
                <a:cs typeface="+mn-cs"/>
              </a:rPr>
              <a:t>)</a:t>
            </a:r>
          </a:p>
          <a:p>
            <a:pPr marL="342900" indent="-396000">
              <a:spcBef>
                <a:spcPct val="20000"/>
              </a:spcBef>
              <a:spcAft>
                <a:spcPts val="600"/>
              </a:spcAft>
              <a:buNone/>
              <a:defRPr/>
            </a:pPr>
            <a:endParaRPr lang="pl-PL" altLang="pl-PL" sz="1400" i="0" dirty="0">
              <a:latin typeface="+mj-lt"/>
              <a:cs typeface="+mn-cs"/>
            </a:endParaRPr>
          </a:p>
          <a:p>
            <a:pPr marL="342900" indent="-396000"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r>
              <a:rPr lang="pl-PL" altLang="pl-PL" sz="4000" b="1" i="0" dirty="0">
                <a:solidFill>
                  <a:schemeClr val="tx1"/>
                </a:solidFill>
                <a:latin typeface="+mj-lt"/>
                <a:cs typeface="+mn-cs"/>
              </a:rPr>
              <a:t>Technik fotografii i multimediów</a:t>
            </a:r>
          </a:p>
          <a:p>
            <a:pPr marL="342900" indent="-396000">
              <a:spcBef>
                <a:spcPct val="20000"/>
              </a:spcBef>
              <a:spcAft>
                <a:spcPts val="600"/>
              </a:spcAft>
              <a:buNone/>
              <a:defRPr/>
            </a:pPr>
            <a:r>
              <a:rPr lang="pl-PL" altLang="pl-PL" sz="2400" i="0" dirty="0">
                <a:latin typeface="+mj-lt"/>
                <a:cs typeface="+mn-cs"/>
              </a:rPr>
              <a:t>    (z innowacją – reklama, </a:t>
            </a:r>
            <a:r>
              <a:rPr lang="pl-PL" altLang="pl-PL" sz="2400" i="0" dirty="0" err="1">
                <a:latin typeface="+mj-lt"/>
                <a:cs typeface="+mn-cs"/>
              </a:rPr>
              <a:t>merketing</a:t>
            </a:r>
            <a:r>
              <a:rPr lang="pl-PL" altLang="pl-PL" sz="2400" i="0" dirty="0">
                <a:latin typeface="+mj-lt"/>
                <a:cs typeface="+mn-cs"/>
              </a:rPr>
              <a:t> w mediach </a:t>
            </a:r>
            <a:r>
              <a:rPr lang="pl-PL" altLang="pl-PL" sz="2400" i="0" dirty="0" err="1">
                <a:latin typeface="+mj-lt"/>
                <a:cs typeface="+mn-cs"/>
              </a:rPr>
              <a:t>społecznościowych</a:t>
            </a:r>
            <a:r>
              <a:rPr lang="pl-PL" altLang="pl-PL" sz="2400" i="0" dirty="0">
                <a:latin typeface="+mj-lt"/>
                <a:cs typeface="+mn-cs"/>
              </a:rPr>
              <a:t>)</a:t>
            </a:r>
          </a:p>
          <a:p>
            <a:pPr marL="342900" indent="-396000">
              <a:spcBef>
                <a:spcPct val="20000"/>
              </a:spcBef>
              <a:spcAft>
                <a:spcPts val="600"/>
              </a:spcAft>
              <a:buNone/>
              <a:defRPr/>
            </a:pPr>
            <a:endParaRPr lang="pl-PL" altLang="pl-PL" sz="1400" i="0" dirty="0">
              <a:latin typeface="+mj-lt"/>
              <a:cs typeface="+mn-cs"/>
            </a:endParaRPr>
          </a:p>
          <a:p>
            <a:pPr marL="342900" indent="-396000"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r>
              <a:rPr lang="pl-PL" altLang="pl-PL" sz="4300" b="1" i="0" dirty="0">
                <a:latin typeface="+mj-lt"/>
                <a:cs typeface="+mn-cs"/>
              </a:rPr>
              <a:t>Technik budownictwa</a:t>
            </a:r>
          </a:p>
          <a:p>
            <a:pPr marL="342900" indent="-396000">
              <a:spcBef>
                <a:spcPct val="20000"/>
              </a:spcBef>
              <a:spcAft>
                <a:spcPts val="600"/>
              </a:spcAft>
              <a:buNone/>
              <a:defRPr/>
            </a:pPr>
            <a:r>
              <a:rPr lang="pl-PL" altLang="pl-PL" i="0" dirty="0">
                <a:latin typeface="+mj-lt"/>
                <a:cs typeface="+mn-cs"/>
              </a:rPr>
              <a:t>    (z innowacją – komputerowe wspomaganie modelowania elementów </a:t>
            </a:r>
          </a:p>
          <a:p>
            <a:pPr marL="342900" indent="-396000">
              <a:spcBef>
                <a:spcPct val="20000"/>
              </a:spcBef>
              <a:spcAft>
                <a:spcPts val="600"/>
              </a:spcAft>
              <a:buNone/>
              <a:defRPr/>
            </a:pPr>
            <a:r>
              <a:rPr lang="pl-PL" altLang="pl-PL" dirty="0">
                <a:latin typeface="+mj-lt"/>
              </a:rPr>
              <a:t>     </a:t>
            </a:r>
            <a:r>
              <a:rPr lang="pl-PL" altLang="pl-PL" i="0" dirty="0">
                <a:latin typeface="+mj-lt"/>
                <a:cs typeface="+mn-cs"/>
              </a:rPr>
              <a:t>budynku z wykorzystaniem programów AutoCAD i </a:t>
            </a:r>
            <a:r>
              <a:rPr lang="pl-PL" altLang="pl-PL" i="0" dirty="0" err="1">
                <a:latin typeface="+mj-lt"/>
                <a:cs typeface="+mn-cs"/>
              </a:rPr>
              <a:t>ArchiCad</a:t>
            </a:r>
            <a:r>
              <a:rPr lang="pl-PL" altLang="pl-PL" i="0" dirty="0">
                <a:latin typeface="+mj-lt"/>
                <a:cs typeface="+mn-cs"/>
              </a:rPr>
              <a:t>)</a:t>
            </a:r>
          </a:p>
          <a:p>
            <a:pPr marL="342900" indent="-396000"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endParaRPr lang="pl-PL" altLang="pl-PL" sz="2400" b="1" i="0" dirty="0">
              <a:latin typeface="+mj-lt"/>
              <a:cs typeface="+mn-cs"/>
            </a:endParaRPr>
          </a:p>
          <a:p>
            <a:endParaRPr lang="pl-PL" dirty="0"/>
          </a:p>
        </p:txBody>
      </p:sp>
      <p:pic>
        <p:nvPicPr>
          <p:cNvPr id="4" name="Obraz 3" descr="2025030922352109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087439" y="4151434"/>
            <a:ext cx="4305301" cy="1107830"/>
          </a:xfrm>
          <a:prstGeom prst="rect">
            <a:avLst/>
          </a:prstGeom>
        </p:spPr>
      </p:pic>
      <p:pic>
        <p:nvPicPr>
          <p:cNvPr id="6" name="Symbol zastępczy zawartości 4">
            <a:extLst>
              <a:ext uri="{FF2B5EF4-FFF2-40B4-BE49-F238E27FC236}">
                <a16:creationId xmlns:a16="http://schemas.microsoft.com/office/drawing/2014/main" id="{56C149EA-A2A3-46AB-A42B-EFB78ADFEC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44499" y="3187700"/>
            <a:ext cx="2849704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54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D9B847-8BA8-4FA2-A11D-072021DDC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dirty="0"/>
              <a:t>Typy szkół w ZS nr 5 w Sanoku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425AB1-5C92-474A-9275-1376CFC18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063" y="2336873"/>
            <a:ext cx="9606119" cy="3412077"/>
          </a:xfrm>
        </p:spPr>
        <p:txBody>
          <a:bodyPr>
            <a:noAutofit/>
          </a:bodyPr>
          <a:lstStyle/>
          <a:p>
            <a:pPr marL="92075">
              <a:spcBef>
                <a:spcPct val="20000"/>
              </a:spcBef>
              <a:buNone/>
            </a:pPr>
            <a:r>
              <a:rPr lang="pl-PL" altLang="pl-PL" sz="3200" b="1" dirty="0">
                <a:ln w="3175"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latin typeface="+mj-lt"/>
              </a:rPr>
              <a:t>4 – letnie </a:t>
            </a:r>
            <a:r>
              <a:rPr lang="pl-PL" altLang="pl-PL" sz="4000" b="1" dirty="0">
                <a:ln w="3175"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latin typeface="+mj-lt"/>
              </a:rPr>
              <a:t>IV LICEUM OGÓLNOKSZTAŁCĄCE</a:t>
            </a:r>
            <a:endParaRPr lang="pl-PL" altLang="pl-PL" sz="3200" b="1" dirty="0">
              <a:ln w="3175">
                <a:solidFill>
                  <a:schemeClr val="bg2">
                    <a:lumMod val="60000"/>
                    <a:lumOff val="40000"/>
                  </a:schemeClr>
                </a:solidFill>
              </a:ln>
              <a:latin typeface="+mj-lt"/>
            </a:endParaRPr>
          </a:p>
          <a:p>
            <a:pPr marL="92075">
              <a:spcBef>
                <a:spcPct val="20000"/>
              </a:spcBef>
              <a:buNone/>
            </a:pPr>
            <a:endParaRPr lang="pl-PL" altLang="pl-PL" sz="2800" b="1" i="0" dirty="0">
              <a:ln w="3175">
                <a:solidFill>
                  <a:schemeClr val="bg2">
                    <a:lumMod val="60000"/>
                    <a:lumOff val="40000"/>
                  </a:schemeClr>
                </a:solidFill>
              </a:ln>
              <a:solidFill>
                <a:schemeClr val="tx1"/>
              </a:solidFill>
              <a:latin typeface="+mj-lt"/>
            </a:endParaRPr>
          </a:p>
          <a:p>
            <a:pPr marL="92075">
              <a:spcBef>
                <a:spcPct val="20000"/>
              </a:spcBef>
              <a:buNone/>
            </a:pPr>
            <a:r>
              <a:rPr lang="pl-PL" altLang="pl-PL" sz="3200" b="1" i="0" dirty="0">
                <a:ln w="3175"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5 – letnie </a:t>
            </a:r>
            <a:r>
              <a:rPr lang="pl-PL" altLang="pl-PL" sz="4000" b="1" i="0" dirty="0">
                <a:ln w="3175"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TECHNIKUM</a:t>
            </a:r>
          </a:p>
          <a:p>
            <a:pPr marL="92075">
              <a:spcBef>
                <a:spcPct val="20000"/>
              </a:spcBef>
              <a:buNone/>
            </a:pPr>
            <a:endParaRPr lang="pl-PL" altLang="pl-PL" sz="2800" b="1" i="0" dirty="0">
              <a:ln w="3175">
                <a:solidFill>
                  <a:schemeClr val="bg2">
                    <a:lumMod val="60000"/>
                    <a:lumOff val="40000"/>
                  </a:schemeClr>
                </a:solidFill>
              </a:ln>
              <a:solidFill>
                <a:schemeClr val="tx1"/>
              </a:solidFill>
              <a:latin typeface="+mj-lt"/>
            </a:endParaRPr>
          </a:p>
          <a:p>
            <a:pPr marL="92075">
              <a:spcBef>
                <a:spcPct val="20000"/>
              </a:spcBef>
              <a:buNone/>
            </a:pPr>
            <a:r>
              <a:rPr lang="pl-PL" altLang="pl-PL" sz="3200" b="1" i="0" dirty="0">
                <a:ln w="3175"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3 – letnia </a:t>
            </a:r>
            <a:r>
              <a:rPr lang="pl-PL" altLang="pl-PL" sz="4000" b="1" i="0" dirty="0">
                <a:ln w="3175"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SZKOŁA BRANŻOWA I STOPNIA</a:t>
            </a:r>
          </a:p>
          <a:p>
            <a:pPr marL="92075">
              <a:spcBef>
                <a:spcPct val="20000"/>
              </a:spcBef>
              <a:buNone/>
            </a:pPr>
            <a:endParaRPr lang="pl-PL" altLang="pl-PL" sz="1400" b="1" dirty="0">
              <a:ln w="3175">
                <a:solidFill>
                  <a:schemeClr val="bg2">
                    <a:lumMod val="60000"/>
                    <a:lumOff val="40000"/>
                  </a:schemeClr>
                </a:solidFill>
              </a:ln>
              <a:latin typeface="+mj-lt"/>
            </a:endParaRPr>
          </a:p>
          <a:p>
            <a:pPr marL="92075">
              <a:spcBef>
                <a:spcPct val="20000"/>
              </a:spcBef>
              <a:buNone/>
            </a:pPr>
            <a:r>
              <a:rPr lang="pl-PL" altLang="pl-PL" sz="2800" b="1" i="0" dirty="0">
                <a:ln w="3175"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latin typeface="Bookman Old Style" pitchFamily="18" charset="0"/>
              </a:rPr>
              <a:t>3</a:t>
            </a:r>
            <a:r>
              <a:rPr lang="pl-PL" altLang="pl-PL" b="1" i="0" dirty="0">
                <a:ln w="3175"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latin typeface="Bookman Old Style" pitchFamily="18" charset="0"/>
              </a:rPr>
              <a:t> – </a:t>
            </a:r>
            <a:r>
              <a:rPr lang="pl-PL" altLang="pl-PL" sz="2800" b="1" dirty="0">
                <a:ln w="3175"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latin typeface="Bookman Old Style" pitchFamily="18" charset="0"/>
              </a:rPr>
              <a:t>letnie </a:t>
            </a:r>
            <a:r>
              <a:rPr lang="pl-PL" altLang="pl-PL" sz="2300" b="1" dirty="0">
                <a:ln w="3175"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latin typeface="Bookman Old Style" pitchFamily="18" charset="0"/>
              </a:rPr>
              <a:t>LICEUM OGÓLNOKSZTAŁCĄCE DLA DOROSŁYCH</a:t>
            </a:r>
          </a:p>
        </p:txBody>
      </p:sp>
    </p:spTree>
    <p:extLst>
      <p:ext uri="{BB962C8B-B14F-4D97-AF65-F5344CB8AC3E}">
        <p14:creationId xmlns:p14="http://schemas.microsoft.com/office/powerpoint/2010/main" val="3223025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F655F0-DD46-4E5E-B54B-6B1957582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 dirty="0"/>
              <a:t>TECHNIK USŁUG FRYZJERSKICH</a:t>
            </a:r>
          </a:p>
        </p:txBody>
      </p:sp>
      <p:pic>
        <p:nvPicPr>
          <p:cNvPr id="4" name="Symbol zastępczy zawartości 3" descr="A fryzjer.jpg">
            <a:extLst>
              <a:ext uri="{FF2B5EF4-FFF2-40B4-BE49-F238E27FC236}">
                <a16:creationId xmlns:a16="http://schemas.microsoft.com/office/drawing/2014/main" id="{4B873083-EAA5-4612-A4D1-CFF9E52789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0000" y="2235198"/>
            <a:ext cx="11952000" cy="3294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0C02940A-37C6-40D3-8C23-567595D74851}"/>
              </a:ext>
            </a:extLst>
          </p:cNvPr>
          <p:cNvSpPr txBox="1"/>
          <p:nvPr/>
        </p:nvSpPr>
        <p:spPr>
          <a:xfrm>
            <a:off x="301336" y="5446621"/>
            <a:ext cx="1059872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l-PL" altLang="pl-PL" sz="1000" b="1" i="0" dirty="0">
              <a:latin typeface="+mj-lt"/>
              <a:cs typeface="+mn-cs"/>
            </a:endParaRPr>
          </a:p>
          <a:p>
            <a:pPr algn="ctr"/>
            <a:r>
              <a:rPr lang="pl-PL" altLang="pl-PL" sz="2800" b="1" i="0" dirty="0">
                <a:latin typeface="+mj-lt"/>
                <a:cs typeface="+mn-cs"/>
              </a:rPr>
              <a:t>Z </a:t>
            </a:r>
            <a:r>
              <a:rPr lang="pl-PL" altLang="pl-PL" sz="2800" dirty="0"/>
              <a:t>innowacjami pedagogicznymi</a:t>
            </a:r>
            <a:r>
              <a:rPr lang="pl-PL" altLang="pl-PL" sz="2000" dirty="0"/>
              <a:t>:</a:t>
            </a:r>
            <a:r>
              <a:rPr lang="pl-PL" altLang="pl-PL" sz="2800" dirty="0"/>
              <a:t> kosmetologia ogólna, </a:t>
            </a:r>
            <a:r>
              <a:rPr lang="pl-PL" altLang="pl-PL" sz="2800" dirty="0" err="1"/>
              <a:t>barberstwo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40557837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CA7C3656-B7F5-4B54-8AFC-C155CD574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 dirty="0"/>
              <a:t>TECHNIK USŁUG FRYZJERSKICH</a:t>
            </a:r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4952023" y="2303586"/>
            <a:ext cx="6365631" cy="4554414"/>
          </a:xfrm>
        </p:spPr>
        <p:txBody>
          <a:bodyPr>
            <a:normAutofit fontScale="70000" lnSpcReduction="20000"/>
          </a:bodyPr>
          <a:lstStyle/>
          <a:p>
            <a:pPr marL="68263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pl-PL" altLang="pl-PL" sz="2000" dirty="0"/>
              <a:t> </a:t>
            </a:r>
            <a:r>
              <a:rPr lang="pl-PL" altLang="pl-PL" dirty="0"/>
              <a:t>zarządza zakładem fryzjerskim</a:t>
            </a:r>
          </a:p>
          <a:p>
            <a:pPr marL="68263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pl-PL" altLang="pl-PL" dirty="0"/>
              <a:t>  świadczy usługi fryzjerskie wg najnowszych trendów </a:t>
            </a:r>
          </a:p>
          <a:p>
            <a:pPr marL="68263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pl-PL" altLang="pl-PL" dirty="0"/>
              <a:t>  projektuje i urządza zakład fryzjerski </a:t>
            </a:r>
          </a:p>
          <a:p>
            <a:pPr marL="68263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pl-PL" altLang="pl-PL" dirty="0"/>
              <a:t>  prowadzi promocję i marketing</a:t>
            </a:r>
          </a:p>
          <a:p>
            <a:pPr marL="68263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pl-PL" altLang="pl-PL" dirty="0"/>
              <a:t>  kieruje zespołem pracowniczym</a:t>
            </a:r>
          </a:p>
          <a:p>
            <a:pPr marL="68263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pl-PL" altLang="pl-PL" dirty="0"/>
              <a:t>  kontroluje przebieg świadczonych usług </a:t>
            </a:r>
          </a:p>
          <a:p>
            <a:pPr marL="68263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pl-PL" altLang="pl-PL" dirty="0"/>
              <a:t>  prowadzi zaopatrzenie</a:t>
            </a:r>
          </a:p>
          <a:p>
            <a:pPr marL="68263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pl-PL" altLang="pl-PL" dirty="0"/>
              <a:t>  prowadzi działalność szkoleniową i wychowawczą</a:t>
            </a:r>
          </a:p>
          <a:p>
            <a:pPr marL="68263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pl-PL" altLang="pl-PL" dirty="0"/>
              <a:t>  doradza w zakresie doboru modelu i kolorystyki fryzury</a:t>
            </a:r>
            <a:endParaRPr lang="pl-PL" dirty="0"/>
          </a:p>
        </p:txBody>
      </p:sp>
      <p:pic>
        <p:nvPicPr>
          <p:cNvPr id="8" name="Obraz 7" descr="2025030922312249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75879"/>
            <a:ext cx="3848100" cy="4982122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FCAF0C-57DE-4028-9490-503401EF6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INNOWACJA PEDAGOGICZNA – </a:t>
            </a:r>
            <a:br>
              <a:rPr lang="pl-PL" b="1" dirty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WIZAŻ I KOSMETOLOGIA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F6D6E0A-A8DB-48FC-8FD5-6081E4FD0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6965" y="2111736"/>
            <a:ext cx="8795035" cy="4489955"/>
          </a:xfrm>
        </p:spPr>
        <p:txBody>
          <a:bodyPr>
            <a:normAutofit fontScale="25000" lnSpcReduction="20000"/>
          </a:bodyPr>
          <a:lstStyle/>
          <a:p>
            <a:pPr marL="342900" lvl="0" indent="-342900" algn="just">
              <a:lnSpc>
                <a:spcPct val="115000"/>
              </a:lnSpc>
              <a:buFont typeface="Wingdings" pitchFamily="2" charset="2"/>
              <a:buChar char="§"/>
            </a:pPr>
            <a:r>
              <a:rPr lang="pl-PL" sz="7200" b="1">
                <a:ea typeface="Times New Roman" panose="02020603050405020304" pitchFamily="18" charset="0"/>
                <a:cs typeface="Times New Roman" panose="02020603050405020304" pitchFamily="18" charset="0"/>
              </a:rPr>
              <a:t>umożliwia </a:t>
            </a:r>
            <a:r>
              <a:rPr lang="pl-PL" sz="7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zdobycie wiedzy i umiejętności w zakresie:</a:t>
            </a:r>
          </a:p>
          <a:p>
            <a:pPr marL="800100" lvl="1" indent="-342900" algn="just">
              <a:lnSpc>
                <a:spcPct val="115000"/>
              </a:lnSpc>
            </a:pPr>
            <a:r>
              <a:rPr lang="pl-PL" sz="6800" dirty="0">
                <a:ea typeface="Times New Roman" panose="02020603050405020304" pitchFamily="18" charset="0"/>
                <a:cs typeface="Times New Roman" panose="02020603050405020304" pitchFamily="18" charset="0"/>
              </a:rPr>
              <a:t>    doboru makijażu do typów urody kolorystycznej i okoliczności,</a:t>
            </a:r>
          </a:p>
          <a:p>
            <a:pPr marL="800100" lvl="1" indent="-342900" algn="just">
              <a:lnSpc>
                <a:spcPct val="115000"/>
              </a:lnSpc>
            </a:pPr>
            <a:r>
              <a:rPr lang="pl-PL" sz="6800" dirty="0"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pl-PL" sz="6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manicure'u</a:t>
            </a:r>
            <a:r>
              <a:rPr lang="pl-PL" sz="6800" dirty="0">
                <a:ea typeface="Times New Roman" panose="02020603050405020304" pitchFamily="18" charset="0"/>
                <a:cs typeface="Times New Roman" panose="02020603050405020304" pitchFamily="18" charset="0"/>
              </a:rPr>
              <a:t> i stylizacji paznokci,</a:t>
            </a:r>
          </a:p>
          <a:p>
            <a:pPr marL="800100" lvl="1" indent="-342900" algn="just">
              <a:lnSpc>
                <a:spcPct val="115000"/>
              </a:lnSpc>
            </a:pPr>
            <a:r>
              <a:rPr lang="pl-PL" sz="6800" dirty="0">
                <a:ea typeface="Times New Roman" panose="02020603050405020304" pitchFamily="18" charset="0"/>
                <a:cs typeface="Times New Roman" panose="02020603050405020304" pitchFamily="18" charset="0"/>
              </a:rPr>
              <a:t>    pielęgnacji twarzy, dłoni i stóp,</a:t>
            </a:r>
          </a:p>
          <a:p>
            <a:pPr marL="800100" lvl="1" indent="-342900" algn="just">
              <a:lnSpc>
                <a:spcPct val="115000"/>
              </a:lnSpc>
            </a:pPr>
            <a:r>
              <a:rPr lang="pl-PL" sz="6800" dirty="0">
                <a:ea typeface="Times New Roman" panose="02020603050405020304" pitchFamily="18" charset="0"/>
                <a:cs typeface="Times New Roman" panose="02020603050405020304" pitchFamily="18" charset="0"/>
              </a:rPr>
              <a:t>    charakteryzacji,</a:t>
            </a:r>
          </a:p>
          <a:p>
            <a:pPr marL="800100" lvl="1" indent="-342900" algn="just">
              <a:lnSpc>
                <a:spcPct val="115000"/>
              </a:lnSpc>
            </a:pPr>
            <a:endParaRPr lang="pl-PL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Font typeface="Wingdings" pitchFamily="2" charset="2"/>
              <a:buChar char="§"/>
            </a:pPr>
            <a:r>
              <a:rPr lang="pl-PL" sz="7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promowania usług kosmetycznych</a:t>
            </a:r>
          </a:p>
          <a:p>
            <a:pPr marL="342900" indent="-342900" algn="just">
              <a:lnSpc>
                <a:spcPct val="115000"/>
              </a:lnSpc>
              <a:buFont typeface="Wingdings" pitchFamily="2" charset="2"/>
              <a:buChar char="§"/>
            </a:pPr>
            <a:endParaRPr lang="pl-PL" sz="400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Font typeface="Wingdings" pitchFamily="2" charset="2"/>
              <a:buChar char="§"/>
            </a:pPr>
            <a:r>
              <a:rPr lang="pl-PL" sz="7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otwiera perspektywy pracy w: </a:t>
            </a:r>
          </a:p>
          <a:p>
            <a:pPr marL="800100" lvl="1" indent="-342900" algn="just">
              <a:lnSpc>
                <a:spcPct val="115000"/>
              </a:lnSpc>
            </a:pPr>
            <a:r>
              <a:rPr lang="pl-PL" sz="6800" dirty="0">
                <a:solidFill>
                  <a:schemeClr val="tx1">
                    <a:lumMod val="9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gabinetach kosmetycznych,</a:t>
            </a:r>
          </a:p>
          <a:p>
            <a:pPr marL="800100" lvl="1" indent="-342900" algn="just">
              <a:lnSpc>
                <a:spcPct val="115000"/>
              </a:lnSpc>
            </a:pPr>
            <a:r>
              <a:rPr lang="pl-PL" sz="6800" dirty="0">
                <a:solidFill>
                  <a:schemeClr val="tx1">
                    <a:lumMod val="9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centrach urody, </a:t>
            </a:r>
          </a:p>
          <a:p>
            <a:pPr marL="800100" lvl="1" indent="-342900" algn="just">
              <a:lnSpc>
                <a:spcPct val="115000"/>
              </a:lnSpc>
              <a:spcAft>
                <a:spcPts val="1000"/>
              </a:spcAft>
            </a:pPr>
            <a:r>
              <a:rPr lang="pl-PL" sz="6800" dirty="0">
                <a:solidFill>
                  <a:schemeClr val="tx1">
                    <a:lumMod val="9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ośrodkach SPA itp.</a:t>
            </a:r>
          </a:p>
          <a:p>
            <a:pPr algn="just">
              <a:buFont typeface="Wingdings" pitchFamily="2" charset="2"/>
              <a:buChar char="§"/>
            </a:pPr>
            <a:endParaRPr lang="pl-PL" sz="3600" dirty="0"/>
          </a:p>
        </p:txBody>
      </p:sp>
      <p:pic>
        <p:nvPicPr>
          <p:cNvPr id="6" name="Obraz 5" descr="1aaaaaaaaaaaaa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5293"/>
            <a:ext cx="3264595" cy="489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894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63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DEFDDA-0985-4217-AE2D-76717D7CF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INNOWACJA PEDAGOGICZNA – BARBERSTWO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1302239" y="2035908"/>
            <a:ext cx="7892561" cy="2548792"/>
          </a:xfrm>
        </p:spPr>
        <p:txBody>
          <a:bodyPr>
            <a:normAutofit fontScale="47500" lnSpcReduction="20000"/>
          </a:bodyPr>
          <a:lstStyle/>
          <a:p>
            <a:pPr algn="just">
              <a:buFont typeface="Wingdings" pitchFamily="2" charset="2"/>
              <a:buChar char="§"/>
            </a:pPr>
            <a:r>
              <a:rPr lang="pl-PL" sz="4000" b="1" dirty="0"/>
              <a:t>umożliwia zdobycie wiedzy i umiejętności w zakresie:</a:t>
            </a:r>
          </a:p>
          <a:p>
            <a:pPr algn="just">
              <a:buNone/>
            </a:pPr>
            <a:endParaRPr lang="pl-PL" sz="200" b="1" dirty="0"/>
          </a:p>
          <a:p>
            <a:pPr lvl="1" algn="just"/>
            <a:r>
              <a:rPr lang="pl-PL" sz="3600" dirty="0"/>
              <a:t>	doboru fryzury i zarostu do kształtu twarzy – indywidualnej   </a:t>
            </a:r>
          </a:p>
          <a:p>
            <a:pPr lvl="1" algn="just">
              <a:buNone/>
            </a:pPr>
            <a:r>
              <a:rPr lang="pl-PL" sz="3600" dirty="0"/>
              <a:t>       stylizacji brody,</a:t>
            </a:r>
          </a:p>
          <a:p>
            <a:pPr lvl="1" algn="just"/>
            <a:r>
              <a:rPr lang="pl-PL" sz="3600" dirty="0"/>
              <a:t>	technik strzyżeń męskich,</a:t>
            </a:r>
          </a:p>
          <a:p>
            <a:pPr lvl="1" algn="just"/>
            <a:r>
              <a:rPr lang="pl-PL" sz="3600" dirty="0"/>
              <a:t>	przebiegu golenia i strzyżenia zarostu twarzy,</a:t>
            </a:r>
          </a:p>
          <a:p>
            <a:pPr lvl="1" algn="just"/>
            <a:r>
              <a:rPr lang="pl-PL" sz="3600" dirty="0"/>
              <a:t>	klasycznych i kreatywnych strzyżeń męskich pełnej fryzury z brodą,</a:t>
            </a:r>
          </a:p>
          <a:p>
            <a:pPr lvl="1" algn="just"/>
            <a:r>
              <a:rPr lang="pl-PL" sz="3600" dirty="0"/>
              <a:t>	zabiegów pielęgnacyjnych wąsów i brody,</a:t>
            </a:r>
          </a:p>
          <a:p>
            <a:pPr lvl="1" algn="just"/>
            <a:r>
              <a:rPr lang="pl-PL" sz="3600" dirty="0"/>
              <a:t>	kreatywnej koloryzacji włosów</a:t>
            </a:r>
          </a:p>
          <a:p>
            <a:pPr algn="just">
              <a:buFont typeface="Wingdings" pitchFamily="2" charset="2"/>
              <a:buChar char="§"/>
            </a:pPr>
            <a:endParaRPr lang="pl-PL" sz="4000" dirty="0"/>
          </a:p>
        </p:txBody>
      </p:sp>
      <p:pic>
        <p:nvPicPr>
          <p:cNvPr id="7" name="Obraz 6" descr="2025030922304986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8093"/>
            <a:ext cx="2895600" cy="3429908"/>
          </a:xfrm>
          <a:prstGeom prst="rect">
            <a:avLst/>
          </a:prstGeom>
        </p:spPr>
      </p:pic>
      <p:pic>
        <p:nvPicPr>
          <p:cNvPr id="8" name="Obraz 7" descr="2025030922310274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88400" y="2082535"/>
            <a:ext cx="3403600" cy="4775465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2527300" y="4305300"/>
            <a:ext cx="656590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pl-PL" sz="1900" b="1" dirty="0"/>
              <a:t>  otwiera perspektywy pracy w salonach </a:t>
            </a:r>
          </a:p>
          <a:p>
            <a:pPr algn="just"/>
            <a:r>
              <a:rPr lang="pl-PL" sz="1900" b="1" dirty="0"/>
              <a:t>  specjalistycznych dedykowanych tylko dla mężczyzn</a:t>
            </a:r>
            <a:r>
              <a:rPr lang="pl-PL" sz="1700" dirty="0"/>
              <a:t>:</a:t>
            </a:r>
          </a:p>
          <a:p>
            <a:pPr algn="just">
              <a:buNone/>
            </a:pPr>
            <a:endParaRPr lang="pl-PL" sz="1700" dirty="0"/>
          </a:p>
          <a:p>
            <a:pPr lvl="1" algn="just">
              <a:buFont typeface="Arial" pitchFamily="34" charset="0"/>
              <a:buChar char="•"/>
            </a:pPr>
            <a:r>
              <a:rPr lang="pl-PL" sz="1700" dirty="0"/>
              <a:t>	centrach urody, </a:t>
            </a:r>
          </a:p>
          <a:p>
            <a:pPr lvl="1" algn="just">
              <a:buFont typeface="Arial" pitchFamily="34" charset="0"/>
              <a:buChar char="•"/>
            </a:pPr>
            <a:r>
              <a:rPr lang="pl-PL" sz="1700" dirty="0"/>
              <a:t>	ośrodkach SPA, </a:t>
            </a:r>
          </a:p>
          <a:p>
            <a:pPr lvl="1" algn="just">
              <a:buFont typeface="Arial" pitchFamily="34" charset="0"/>
              <a:buChar char="•"/>
            </a:pPr>
            <a:r>
              <a:rPr lang="pl-PL" sz="1700" dirty="0"/>
              <a:t>	salonach fryzjerskich,</a:t>
            </a:r>
          </a:p>
          <a:p>
            <a:pPr lvl="1" algn="just">
              <a:buFont typeface="Arial" pitchFamily="34" charset="0"/>
              <a:buChar char="•"/>
            </a:pPr>
            <a:r>
              <a:rPr lang="pl-PL" sz="1700" dirty="0"/>
              <a:t>	</a:t>
            </a:r>
            <a:r>
              <a:rPr lang="pl-PL" sz="1700" dirty="0" err="1"/>
              <a:t>barber</a:t>
            </a:r>
            <a:r>
              <a:rPr lang="pl-PL" sz="1700" dirty="0"/>
              <a:t> </a:t>
            </a:r>
            <a:r>
              <a:rPr lang="pl-PL" sz="1700" dirty="0" err="1"/>
              <a:t>shopach</a:t>
            </a:r>
            <a:r>
              <a:rPr lang="pl-PL" sz="1700" dirty="0"/>
              <a:t> itp.</a:t>
            </a:r>
          </a:p>
        </p:txBody>
      </p:sp>
    </p:spTree>
    <p:extLst>
      <p:ext uri="{BB962C8B-B14F-4D97-AF65-F5344CB8AC3E}">
        <p14:creationId xmlns:p14="http://schemas.microsoft.com/office/powerpoint/2010/main" val="6123161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78161067_2592674704157345_2853488078603943936_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646" y="2016442"/>
            <a:ext cx="2310213" cy="2592000"/>
          </a:xfrm>
          <a:prstGeom prst="rect">
            <a:avLst/>
          </a:prstGeom>
        </p:spPr>
      </p:pic>
      <p:pic>
        <p:nvPicPr>
          <p:cNvPr id="11" name="Obraz 10" descr="78339432_2592671504157665_4007172730179813376_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23232" y="2015462"/>
            <a:ext cx="2283477" cy="2592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1CC8DE67-048C-4270-923D-5A392B61F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Perspektywy zawodowe:</a:t>
            </a:r>
          </a:p>
        </p:txBody>
      </p:sp>
      <p:sp>
        <p:nvSpPr>
          <p:cNvPr id="22531" name="Symbol zastępczy zawartości 2"/>
          <p:cNvSpPr>
            <a:spLocks noGrp="1"/>
          </p:cNvSpPr>
          <p:nvPr>
            <p:ph idx="1"/>
          </p:nvPr>
        </p:nvSpPr>
        <p:spPr>
          <a:xfrm>
            <a:off x="174388" y="4606805"/>
            <a:ext cx="6045343" cy="2088232"/>
          </a:xfrm>
          <a:solidFill>
            <a:schemeClr val="accent6">
              <a:lumMod val="75000"/>
              <a:alpha val="88000"/>
            </a:schemeClr>
          </a:solidFill>
        </p:spPr>
        <p:txBody>
          <a:bodyPr>
            <a:normAutofit fontScale="55000" lnSpcReduction="20000"/>
          </a:bodyPr>
          <a:lstStyle/>
          <a:p>
            <a:pPr marL="68263" indent="0">
              <a:buNone/>
              <a:defRPr/>
            </a:pPr>
            <a:endParaRPr lang="pl-PL" altLang="pl-PL" sz="1050" b="1" dirty="0">
              <a:solidFill>
                <a:schemeClr val="tx2">
                  <a:lumMod val="50000"/>
                </a:schemeClr>
              </a:solidFill>
            </a:endParaRPr>
          </a:p>
          <a:p>
            <a:pPr marL="68263" indent="0" algn="just">
              <a:buNone/>
              <a:defRPr/>
            </a:pPr>
            <a:r>
              <a:rPr lang="pl-PL" altLang="pl-PL" sz="3600" b="1" dirty="0">
                <a:solidFill>
                  <a:srgbClr val="FFFF00"/>
                </a:solidFill>
              </a:rPr>
              <a:t>Technik usług fryzjerskich może pracować:</a:t>
            </a:r>
          </a:p>
          <a:p>
            <a:pPr marL="68263" indent="0" algn="just">
              <a:lnSpc>
                <a:spcPct val="120000"/>
              </a:lnSpc>
              <a:buNone/>
              <a:defRPr/>
            </a:pPr>
            <a:r>
              <a:rPr lang="pl-PL" altLang="pl-PL" sz="2900" dirty="0"/>
              <a:t>• w salonach fryzjerskich w Polsce i za granicą</a:t>
            </a:r>
          </a:p>
          <a:p>
            <a:pPr marL="68263" indent="0" algn="just">
              <a:lnSpc>
                <a:spcPct val="120000"/>
              </a:lnSpc>
              <a:buNone/>
              <a:defRPr/>
            </a:pPr>
            <a:r>
              <a:rPr lang="pl-PL" altLang="pl-PL" sz="2900" dirty="0"/>
              <a:t>• w teatrze, mediach, wysokiej klasy hotelach</a:t>
            </a:r>
          </a:p>
          <a:p>
            <a:pPr marL="68263" indent="0" algn="just">
              <a:lnSpc>
                <a:spcPct val="120000"/>
              </a:lnSpc>
              <a:buNone/>
              <a:defRPr/>
            </a:pPr>
            <a:r>
              <a:rPr lang="pl-PL" altLang="pl-PL" sz="2900" dirty="0"/>
              <a:t>• w pracowniach peruk, tresek i tupetów</a:t>
            </a:r>
          </a:p>
          <a:p>
            <a:pPr marL="68263" indent="0" algn="just">
              <a:lnSpc>
                <a:spcPct val="120000"/>
              </a:lnSpc>
              <a:buNone/>
              <a:defRPr/>
            </a:pPr>
            <a:r>
              <a:rPr lang="pl-PL" altLang="pl-PL" sz="2900" dirty="0"/>
              <a:t>• we własnym salonie fryzjerskim lub studiu stylizacji fryzur</a:t>
            </a:r>
          </a:p>
          <a:p>
            <a:pPr marL="68263" indent="0">
              <a:buNone/>
              <a:defRPr/>
            </a:pPr>
            <a:endParaRPr lang="pl-PL" altLang="pl-PL" b="1" dirty="0"/>
          </a:p>
        </p:txBody>
      </p:sp>
      <p:pic>
        <p:nvPicPr>
          <p:cNvPr id="52230" name="Picture 6" descr="Brak dostępnego opisu zdjęcia.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405157" y="2104954"/>
            <a:ext cx="5544369" cy="455037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78182512_2592670947491054_1171155504794173440_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9778" y="2024064"/>
            <a:ext cx="9252642" cy="4782279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81069" y="990021"/>
            <a:ext cx="9961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dirty="0"/>
              <a:t>TECHNIK USŁUG FRYZJERSKICH</a:t>
            </a:r>
          </a:p>
        </p:txBody>
      </p:sp>
    </p:spTree>
  </p:cSld>
  <p:clrMapOvr>
    <a:masterClrMapping/>
  </p:clrMapOvr>
  <p:transition spd="med">
    <p:wipe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25926" y="887240"/>
            <a:ext cx="9795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dirty="0"/>
              <a:t>TECHNIK USŁUG FRYZJERSKICH</a:t>
            </a:r>
          </a:p>
        </p:txBody>
      </p:sp>
      <p:pic>
        <p:nvPicPr>
          <p:cNvPr id="48132" name="Picture 4" descr="Brak dostępnego opisu zdjęcia.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928" y="2017339"/>
            <a:ext cx="10134846" cy="477467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8014" y="1996290"/>
            <a:ext cx="9061713" cy="484360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651850" y="950614"/>
            <a:ext cx="90806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dirty="0"/>
              <a:t>TECHNIK USŁUG FRYZJERSKICH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78165568_2592675070823975_3918570286462533632_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393" y="2045426"/>
            <a:ext cx="2731519" cy="4785415"/>
          </a:xfrm>
          <a:prstGeom prst="rect">
            <a:avLst/>
          </a:prstGeom>
        </p:spPr>
      </p:pic>
      <p:pic>
        <p:nvPicPr>
          <p:cNvPr id="3" name="Obraz 2" descr="78532568_2592675687490580_1339350199381786624_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049" y="2031749"/>
            <a:ext cx="3198614" cy="4799092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733332" y="878185"/>
            <a:ext cx="89267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dirty="0"/>
              <a:t>TECHNIK USŁUG FRYZJERSKICH</a:t>
            </a:r>
          </a:p>
        </p:txBody>
      </p:sp>
      <p:pic>
        <p:nvPicPr>
          <p:cNvPr id="6" name="Obraz 5" descr="5f196c8e-4932-4acc-9ec3-f85641e034a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174" y="2025378"/>
            <a:ext cx="3196826" cy="4796409"/>
          </a:xfrm>
          <a:prstGeom prst="rect">
            <a:avLst/>
          </a:prstGeom>
        </p:spPr>
      </p:pic>
      <p:pic>
        <p:nvPicPr>
          <p:cNvPr id="7" name="Obraz 6" descr="abe669e1-b193-43ea-b484-6c620bbb8c27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035862"/>
            <a:ext cx="2996699" cy="4794979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573410384_122149023578661293_2991510291446981189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495932" cy="6858000"/>
          </a:xfrm>
          <a:prstGeom prst="rect">
            <a:avLst/>
          </a:prstGeom>
        </p:spPr>
      </p:pic>
      <p:pic>
        <p:nvPicPr>
          <p:cNvPr id="5" name="Obraz 4" descr="575837816_122149023758661293_3196472638657216607_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8422" y="0"/>
            <a:ext cx="386024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10B07C-BC48-43C3-97D7-D36E73209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F48678ED-44C2-4D71-92D4-EC6A68A5BF9F}"/>
              </a:ext>
            </a:extLst>
          </p:cNvPr>
          <p:cNvSpPr txBox="1">
            <a:spLocks/>
          </p:cNvSpPr>
          <p:nvPr/>
        </p:nvSpPr>
        <p:spPr>
          <a:xfrm>
            <a:off x="1" y="570369"/>
            <a:ext cx="10420538" cy="1421394"/>
          </a:xfrm>
          <a:prstGeom prst="rect">
            <a:avLst/>
          </a:prstGeom>
          <a:gradFill>
            <a:gsLst>
              <a:gs pos="0">
                <a:schemeClr val="bg2">
                  <a:tint val="96000"/>
                  <a:shade val="100000"/>
                  <a:hueMod val="270000"/>
                  <a:satMod val="200000"/>
                  <a:lumMod val="0"/>
                </a:schemeClr>
              </a:gs>
              <a:gs pos="5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44000"/>
                  <a:satMod val="200000"/>
                  <a:lumMod val="12000"/>
                </a:schemeClr>
              </a:gs>
            </a:gsLst>
            <a:lin ang="2520000" scaled="0"/>
          </a:gra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900" b="1" dirty="0">
                <a:ln>
                  <a:solidFill>
                    <a:schemeClr val="accent1">
                      <a:alpha val="91000"/>
                    </a:schemeClr>
                  </a:solidFill>
                </a:ln>
              </a:rPr>
              <a:t> </a:t>
            </a:r>
          </a:p>
          <a:p>
            <a:pPr algn="ctr"/>
            <a:r>
              <a:rPr lang="pl-PL" sz="6900" b="1" dirty="0">
                <a:ln>
                  <a:solidFill>
                    <a:schemeClr val="accent1">
                      <a:alpha val="91000"/>
                    </a:schemeClr>
                  </a:solidFill>
                </a:ln>
              </a:rPr>
              <a:t>IV LICEUM OGÓLNOKSZTAŁCĄCE </a:t>
            </a:r>
            <a:br>
              <a:rPr lang="pl-PL" sz="7200" b="1" dirty="0">
                <a:ln>
                  <a:solidFill>
                    <a:schemeClr val="accent1">
                      <a:alpha val="91000"/>
                    </a:schemeClr>
                  </a:solidFill>
                </a:ln>
              </a:rPr>
            </a:br>
            <a:r>
              <a:rPr lang="pl-PL" sz="7200" b="1" dirty="0">
                <a:ln>
                  <a:solidFill>
                    <a:schemeClr val="accent1">
                      <a:alpha val="91000"/>
                    </a:schemeClr>
                  </a:solidFill>
                </a:ln>
              </a:rPr>
              <a:t>- </a:t>
            </a:r>
            <a:r>
              <a:rPr lang="pl-PL" sz="6300" b="1" dirty="0">
                <a:ln>
                  <a:solidFill>
                    <a:schemeClr val="accent1">
                      <a:alpha val="91000"/>
                    </a:schemeClr>
                  </a:solidFill>
                </a:ln>
              </a:rPr>
              <a:t>KLASY MUNDUROWE</a:t>
            </a:r>
            <a:endParaRPr lang="pl-PL" sz="7200" b="1" dirty="0">
              <a:ln>
                <a:solidFill>
                  <a:schemeClr val="accent1">
                    <a:alpha val="91000"/>
                  </a:schemeClr>
                </a:solidFill>
              </a:ln>
            </a:endParaRP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5DDCBC10-340B-4FD9-ADA4-E0F5C43B77DE}"/>
              </a:ext>
            </a:extLst>
          </p:cNvPr>
          <p:cNvSpPr txBox="1">
            <a:spLocks/>
          </p:cNvSpPr>
          <p:nvPr/>
        </p:nvSpPr>
        <p:spPr>
          <a:xfrm>
            <a:off x="680321" y="2825246"/>
            <a:ext cx="9613861" cy="2037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sz="1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4 letnie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812083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0" name="Picture 4" descr="https://www.zs5sanok.pl/zs5sanok/images/szkola_pliki/2025_2026/prac_fryz_2025/589877207_122151165008661293_1677266895807257749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8760" y="-22458"/>
            <a:ext cx="5160344" cy="6880458"/>
          </a:xfrm>
          <a:prstGeom prst="rect">
            <a:avLst/>
          </a:prstGeom>
          <a:noFill/>
        </p:spPr>
      </p:pic>
      <p:pic>
        <p:nvPicPr>
          <p:cNvPr id="4" name="Obraz 3" descr="604523163_122153805134661293_8263429747220014869_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3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https://www.zs5sanok.pl/zs5sanok/images/szkola_pliki/2025_2026/prac_fryz_2025/589904978_122151164834661293_385086582105779480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6008" y="497941"/>
            <a:ext cx="4485992" cy="5981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 descr="480550819_122117387786661293_604020735222141448_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21721"/>
            <a:ext cx="7586804" cy="5965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603928320_122153805842661293_8012580944577717948_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549774" cy="6858000"/>
          </a:xfrm>
          <a:prstGeom prst="rect">
            <a:avLst/>
          </a:prstGeom>
        </p:spPr>
      </p:pic>
      <p:pic>
        <p:nvPicPr>
          <p:cNvPr id="5" name="Obraz 4" descr="604412403_122153805266661293_4491460167184469243_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8946" y="0"/>
            <a:ext cx="457088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2CDB9B-49B7-4949-9961-8EDA4F763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77" y="753228"/>
            <a:ext cx="10095006" cy="1080938"/>
          </a:xfrm>
        </p:spPr>
        <p:txBody>
          <a:bodyPr>
            <a:noAutofit/>
          </a:bodyPr>
          <a:lstStyle/>
          <a:p>
            <a:r>
              <a:rPr lang="pl-PL" sz="4400" dirty="0"/>
              <a:t>TECHNIK FOTOGRAFII I MULTIMEDIÓW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EF3B330-2B40-4C1E-A3F8-D0F94C88D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49362"/>
            <a:ext cx="12192000" cy="9868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800" dirty="0"/>
              <a:t>Z innowacją – reklama, </a:t>
            </a:r>
            <a:r>
              <a:rPr lang="pl-PL" sz="2800" dirty="0" err="1"/>
              <a:t>merketing</a:t>
            </a:r>
            <a:r>
              <a:rPr lang="pl-PL" sz="2800" dirty="0"/>
              <a:t> </a:t>
            </a:r>
            <a:br>
              <a:rPr lang="pl-PL" sz="2800" dirty="0"/>
            </a:br>
            <a:r>
              <a:rPr lang="pl-PL" sz="2800" dirty="0"/>
              <a:t>w mediach   społecznościowych</a:t>
            </a:r>
          </a:p>
        </p:txBody>
      </p:sp>
      <p:pic>
        <p:nvPicPr>
          <p:cNvPr id="4" name="Obraz 3" descr="fotograf.jpg">
            <a:extLst>
              <a:ext uri="{FF2B5EF4-FFF2-40B4-BE49-F238E27FC236}">
                <a16:creationId xmlns:a16="http://schemas.microsoft.com/office/drawing/2014/main" id="{B97550EF-FC42-4F4A-9FEA-4930B20DE1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583" y="2055138"/>
            <a:ext cx="12013951" cy="3449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40165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1F0BCAC1-E7D4-430F-B3FC-EA26C668F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/>
              <a:t>TECHNIK FOTOGRAFII I MULTIMEDIÓW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27300" y="2501899"/>
            <a:ext cx="9392482" cy="3523189"/>
          </a:xfrm>
        </p:spPr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§"/>
              <a:defRPr/>
            </a:pPr>
            <a:r>
              <a:rPr lang="pl-PL" dirty="0"/>
              <a:t> organizuje i prowadzi prace związane z rejestracją, obróbką </a:t>
            </a:r>
            <a:br>
              <a:rPr lang="pl-PL" dirty="0"/>
            </a:br>
            <a:r>
              <a:rPr lang="pl-PL" dirty="0"/>
              <a:t> i wizualizacją obrazu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pl-PL" dirty="0"/>
              <a:t> realizacją projektów graficznych i multimedialnych.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  <a:defRPr/>
            </a:pPr>
            <a:endParaRPr lang="pl-PL" sz="1100" dirty="0"/>
          </a:p>
          <a:p>
            <a:pPr marL="68263" indent="0" algn="just">
              <a:buNone/>
              <a:defRPr/>
            </a:pPr>
            <a:r>
              <a:rPr lang="pl-PL" dirty="0"/>
              <a:t>Nauka w szkole umożliwia uzyskanie świadectw potwierdzających kwalifikacje zawodowe:</a:t>
            </a:r>
          </a:p>
          <a:p>
            <a:pPr lvl="1" algn="just">
              <a:lnSpc>
                <a:spcPct val="150000"/>
              </a:lnSpc>
              <a:defRPr/>
            </a:pPr>
            <a:r>
              <a:rPr lang="pl-PL" dirty="0"/>
              <a:t>AUD.02. Rejestracja, obróbka i publikacja obrazu</a:t>
            </a:r>
          </a:p>
          <a:p>
            <a:pPr lvl="1" algn="just">
              <a:lnSpc>
                <a:spcPct val="150000"/>
              </a:lnSpc>
              <a:defRPr/>
            </a:pPr>
            <a:r>
              <a:rPr lang="pl-PL" dirty="0"/>
              <a:t>AUD.05. Realizacja projektów graficznych i multimedialnych</a:t>
            </a:r>
          </a:p>
        </p:txBody>
      </p:sp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id="{56C149EA-A2A3-46AB-A42B-EFB78ADFEC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23900" y="1117600"/>
            <a:ext cx="4456976" cy="57404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AEB136-C109-47CB-84A7-FA90809DA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Innowacja – reklama, marketing w mediach społecznościowych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DA68ED1-F8C1-4325-90E3-E2CAAAC5E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921" y="2336873"/>
            <a:ext cx="9678525" cy="3959424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pl-PL" b="1" dirty="0">
                <a:solidFill>
                  <a:srgbClr val="FFFF00"/>
                </a:solidFill>
              </a:rPr>
              <a:t>   </a:t>
            </a:r>
            <a:r>
              <a:rPr lang="pl-PL" sz="2600" b="1" dirty="0">
                <a:solidFill>
                  <a:srgbClr val="FFFF00"/>
                </a:solidFill>
              </a:rPr>
              <a:t>Technik fotografii i multimediów </a:t>
            </a:r>
            <a:r>
              <a:rPr lang="pl-PL" sz="2600" dirty="0"/>
              <a:t>(z innowacją – reklama, marketing </a:t>
            </a:r>
            <a:br>
              <a:rPr lang="pl-PL" sz="2600" dirty="0"/>
            </a:br>
            <a:r>
              <a:rPr lang="pl-PL" sz="2600" dirty="0"/>
              <a:t>w mediach społecznościowych)</a:t>
            </a:r>
            <a:r>
              <a:rPr lang="pl-PL" sz="2600" b="1" dirty="0"/>
              <a:t> </a:t>
            </a:r>
            <a:r>
              <a:rPr lang="pl-PL" sz="2600" dirty="0"/>
              <a:t>koncentruje się na rozwijaniu umiejętności związanych z tworzeniem i zarządzaniem treściami </a:t>
            </a:r>
            <a:br>
              <a:rPr lang="pl-PL" sz="2600" dirty="0"/>
            </a:br>
            <a:r>
              <a:rPr lang="pl-PL" sz="2600" dirty="0"/>
              <a:t>w przestrzeni cyfrowej. </a:t>
            </a:r>
          </a:p>
          <a:p>
            <a:pPr algn="just">
              <a:buNone/>
            </a:pPr>
            <a:endParaRPr lang="pl-PL" sz="2600" dirty="0"/>
          </a:p>
          <a:p>
            <a:pPr algn="just">
              <a:buNone/>
            </a:pPr>
            <a:r>
              <a:rPr lang="pl-PL" sz="2600" dirty="0"/>
              <a:t>   Program kształcenia obejmuje różnorodne aspekty </a:t>
            </a:r>
            <a:r>
              <a:rPr lang="pl-PL" sz="2600" dirty="0" err="1"/>
              <a:t>social</a:t>
            </a:r>
            <a:r>
              <a:rPr lang="pl-PL" sz="2600" dirty="0"/>
              <a:t> mediów, które są kluczowe w dzisiejszym świecie komunikacji. Nasza specjalizacja oferuje fascynującą podróż, w której poznasz, jak skutecznie wykorzystać platformy społecznościowe do budowania relacji, angażowania odbiorców i kreowania silnych marek. </a:t>
            </a:r>
          </a:p>
          <a:p>
            <a:pPr algn="just">
              <a:buNone/>
            </a:pPr>
            <a:endParaRPr lang="pl-PL" dirty="0"/>
          </a:p>
          <a:p>
            <a:pPr algn="ctr">
              <a:buNone/>
            </a:pPr>
            <a:r>
              <a:rPr lang="pl-PL" sz="2600" b="1" dirty="0">
                <a:solidFill>
                  <a:srgbClr val="FFFF00"/>
                </a:solidFill>
              </a:rPr>
              <a:t>Odkryj moc </a:t>
            </a:r>
            <a:r>
              <a:rPr lang="pl-PL" sz="2600" b="1" dirty="0" err="1">
                <a:solidFill>
                  <a:srgbClr val="FFFF00"/>
                </a:solidFill>
              </a:rPr>
              <a:t>social</a:t>
            </a:r>
            <a:r>
              <a:rPr lang="pl-PL" sz="2600" b="1" dirty="0">
                <a:solidFill>
                  <a:srgbClr val="FFFF00"/>
                </a:solidFill>
              </a:rPr>
              <a:t> mediów i naucz się, jak stać się kreatywnym architektem cyfrowego świata!</a:t>
            </a:r>
          </a:p>
        </p:txBody>
      </p:sp>
      <p:pic>
        <p:nvPicPr>
          <p:cNvPr id="4" name="Symbol zastępczy zawartości 4">
            <a:extLst>
              <a:ext uri="{FF2B5EF4-FFF2-40B4-BE49-F238E27FC236}">
                <a16:creationId xmlns:a16="http://schemas.microsoft.com/office/drawing/2014/main" id="{56C149EA-A2A3-46AB-A42B-EFB78ADFEC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13900" y="2507951"/>
            <a:ext cx="3377476" cy="435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593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 descr="G:\pracowniw\DSC_002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7445" y="4609853"/>
            <a:ext cx="3394207" cy="2248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82068400-1312-4B54-9B8E-FE8D6A2E7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000" dirty="0"/>
              <a:t>Zostań technikiem fotografii i multimediów jeśli chcesz:</a:t>
            </a:r>
          </a:p>
        </p:txBody>
      </p:sp>
      <p:sp>
        <p:nvSpPr>
          <p:cNvPr id="9" name="Symbol zastępczy zawartości 8"/>
          <p:cNvSpPr>
            <a:spLocks noGrp="1"/>
          </p:cNvSpPr>
          <p:nvPr>
            <p:ph sz="half" idx="1"/>
          </p:nvPr>
        </p:nvSpPr>
        <p:spPr>
          <a:xfrm>
            <a:off x="5700727" y="2257742"/>
            <a:ext cx="5299233" cy="3599316"/>
          </a:xfrm>
        </p:spPr>
        <p:txBody>
          <a:bodyPr>
            <a:normAutofit fontScale="92500" lnSpcReduction="20000"/>
          </a:bodyPr>
          <a:lstStyle/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r>
              <a:rPr lang="pl-PL" altLang="pl-PL" dirty="0"/>
              <a:t> wykonywać profesjonalne fotografie</a:t>
            </a:r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endParaRPr lang="pl-PL" altLang="pl-PL" sz="500" dirty="0"/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r>
              <a:rPr lang="pl-PL" altLang="pl-PL" dirty="0"/>
              <a:t> poznać praktyczne zagadnienia          </a:t>
            </a:r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buFont typeface="Arial" panose="020B0604020202020204" pitchFamily="34" charset="0"/>
              <a:buNone/>
              <a:defRPr/>
            </a:pPr>
            <a:r>
              <a:rPr lang="pl-PL" altLang="pl-PL" dirty="0"/>
              <a:t>    z pracą w studio fotograficznym           </a:t>
            </a:r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buFont typeface="Arial" panose="020B0604020202020204" pitchFamily="34" charset="0"/>
              <a:buNone/>
              <a:defRPr/>
            </a:pPr>
            <a:r>
              <a:rPr lang="pl-PL" altLang="pl-PL" dirty="0"/>
              <a:t>    i plenerze</a:t>
            </a:r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buFont typeface="Arial" panose="020B0604020202020204" pitchFamily="34" charset="0"/>
              <a:buNone/>
              <a:defRPr/>
            </a:pPr>
            <a:endParaRPr lang="pl-PL" altLang="pl-PL" sz="500" dirty="0"/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r>
              <a:rPr lang="pl-PL" altLang="pl-PL" dirty="0"/>
              <a:t> nauczyć się cyfrowych  metod korekty</a:t>
            </a:r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buFont typeface="Arial" panose="020B0604020202020204" pitchFamily="34" charset="0"/>
              <a:buNone/>
              <a:defRPr/>
            </a:pPr>
            <a:r>
              <a:rPr lang="pl-PL" altLang="pl-PL" dirty="0"/>
              <a:t>    zdjęć</a:t>
            </a:r>
          </a:p>
          <a:p>
            <a:pPr marL="68263" indent="0" algn="just">
              <a:lnSpc>
                <a:spcPct val="110000"/>
              </a:lnSpc>
              <a:defRPr/>
            </a:pPr>
            <a:r>
              <a:rPr lang="pl-PL" altLang="pl-PL" dirty="0"/>
              <a:t> realizować nagrania audio i video. </a:t>
            </a:r>
          </a:p>
        </p:txBody>
      </p:sp>
      <p:sp>
        <p:nvSpPr>
          <p:cNvPr id="10" name="Symbol zastępczy zawartości 9"/>
          <p:cNvSpPr>
            <a:spLocks noGrp="1"/>
          </p:cNvSpPr>
          <p:nvPr>
            <p:ph sz="half" idx="2"/>
          </p:nvPr>
        </p:nvSpPr>
        <p:spPr>
          <a:xfrm>
            <a:off x="230815" y="2213780"/>
            <a:ext cx="5309905" cy="4114591"/>
          </a:xfrm>
        </p:spPr>
        <p:txBody>
          <a:bodyPr>
            <a:normAutofit fontScale="92500" lnSpcReduction="20000"/>
          </a:bodyPr>
          <a:lstStyle/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r>
              <a:rPr lang="pl-PL" altLang="pl-PL" dirty="0"/>
              <a:t> zająć się montażem fotograficznym</a:t>
            </a:r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buNone/>
              <a:defRPr/>
            </a:pPr>
            <a:endParaRPr lang="pl-PL" altLang="pl-PL" sz="600" dirty="0"/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r>
              <a:rPr lang="pl-PL" altLang="pl-PL" dirty="0"/>
              <a:t> opanować obsługę sprzętu  </a:t>
            </a:r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buNone/>
              <a:defRPr/>
            </a:pPr>
            <a:r>
              <a:rPr lang="pl-PL" altLang="pl-PL" dirty="0"/>
              <a:t>    fotograficznego i filmowego  </a:t>
            </a:r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endParaRPr lang="pl-PL" altLang="pl-PL" sz="600" dirty="0"/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r>
              <a:rPr lang="pl-PL" altLang="pl-PL" dirty="0"/>
              <a:t> poznać tajniki skutecznej reklamy</a:t>
            </a:r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buNone/>
              <a:defRPr/>
            </a:pPr>
            <a:r>
              <a:rPr lang="pl-PL" altLang="pl-PL" dirty="0"/>
              <a:t>    oraz  zasady budowania wizerunku        </a:t>
            </a:r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buNone/>
              <a:defRPr/>
            </a:pPr>
            <a:r>
              <a:rPr lang="pl-PL" altLang="pl-PL" dirty="0"/>
              <a:t>    osób i firm w Internecie</a:t>
            </a:r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endParaRPr lang="pl-PL" altLang="pl-PL" sz="600" dirty="0"/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r>
              <a:rPr lang="pl-PL" altLang="pl-PL" dirty="0"/>
              <a:t> pracować w nowoczesnych  </a:t>
            </a:r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buNone/>
              <a:defRPr/>
            </a:pPr>
            <a:r>
              <a:rPr lang="pl-PL" altLang="pl-PL" dirty="0"/>
              <a:t>    pracowniach komputerowych nad </a:t>
            </a:r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buNone/>
              <a:defRPr/>
            </a:pPr>
            <a:r>
              <a:rPr lang="pl-PL" altLang="pl-PL" dirty="0"/>
              <a:t>    cyfrową obróbką zdjęć,  </a:t>
            </a:r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buNone/>
              <a:defRPr/>
            </a:pPr>
            <a:endParaRPr lang="pl-PL" altLang="pl-PL" sz="900" dirty="0"/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r>
              <a:rPr lang="pl-PL" altLang="pl-PL" dirty="0"/>
              <a:t> projektowaniem grafiki, animacji,   </a:t>
            </a:r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buNone/>
              <a:defRPr/>
            </a:pPr>
            <a:r>
              <a:rPr lang="pl-PL" altLang="pl-PL" dirty="0"/>
              <a:t>    montażem filmu wykorzystując </a:t>
            </a:r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buNone/>
              <a:defRPr/>
            </a:pPr>
            <a:r>
              <a:rPr lang="pl-PL" altLang="pl-PL" dirty="0"/>
              <a:t>    </a:t>
            </a:r>
            <a:r>
              <a:rPr lang="pl-PL" altLang="pl-PL" dirty="0" err="1"/>
              <a:t>Photoshop</a:t>
            </a:r>
            <a:r>
              <a:rPr lang="pl-PL" altLang="pl-PL" dirty="0"/>
              <a:t>, Ilustrator czy </a:t>
            </a:r>
            <a:r>
              <a:rPr lang="pl-PL" altLang="pl-PL" dirty="0" err="1"/>
              <a:t>Premiere</a:t>
            </a:r>
            <a:r>
              <a:rPr lang="pl-PL" altLang="pl-PL" dirty="0"/>
              <a:t>,</a:t>
            </a:r>
          </a:p>
        </p:txBody>
      </p:sp>
    </p:spTree>
  </p:cSld>
  <p:clrMapOvr>
    <a:masterClrMapping/>
  </p:clrMapOvr>
  <p:transition spd="slow">
    <p:pull dir="d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92F216B7-2A88-440F-B171-4FF7E9627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000" dirty="0"/>
              <a:t>Przyszłe miejsca pracy dla technika fotografii </a:t>
            </a:r>
            <a:br>
              <a:rPr lang="pl-PL" sz="4000" dirty="0"/>
            </a:br>
            <a:r>
              <a:rPr lang="pl-PL" sz="4000" dirty="0"/>
              <a:t>i multimediów:</a:t>
            </a:r>
          </a:p>
        </p:txBody>
      </p:sp>
      <p:sp>
        <p:nvSpPr>
          <p:cNvPr id="25603" name="Symbol zastępczy zawartości 2"/>
          <p:cNvSpPr>
            <a:spLocks noGrp="1"/>
          </p:cNvSpPr>
          <p:nvPr>
            <p:ph idx="1"/>
          </p:nvPr>
        </p:nvSpPr>
        <p:spPr>
          <a:xfrm>
            <a:off x="723900" y="2209872"/>
            <a:ext cx="9694602" cy="4345281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pl-PL" altLang="pl-PL" sz="1600" dirty="0"/>
              <a:t>laboratoria fotograficzne usługowe, profesjonalne, przemysł fotooptyczny i optyczny</a:t>
            </a:r>
            <a:endParaRPr lang="pl-PL" altLang="pl-PL" sz="800" dirty="0"/>
          </a:p>
          <a:p>
            <a:pPr algn="just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pl-PL" altLang="pl-PL" sz="1600" dirty="0"/>
              <a:t>wydawnictwa i drukarnie, przemysł optoelektroniczny, komputerowy i informatyczny</a:t>
            </a:r>
            <a:endParaRPr lang="pl-PL" altLang="pl-PL" sz="800" dirty="0"/>
          </a:p>
          <a:p>
            <a:pPr algn="just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pl-PL" altLang="pl-PL" sz="1600" dirty="0"/>
              <a:t>telewizja i wytwórnie filmowe, studia graficzne i fotografii cyfrowej agencje reklamowe – m.in. przy projektowaniu gadżetów reklamowych, reklamy zewnętrznej, opracowywaniu animacji, klipów filmowych, prezentacji multimedialnych</a:t>
            </a:r>
            <a:endParaRPr lang="pl-PL" altLang="pl-PL" sz="800" dirty="0"/>
          </a:p>
          <a:p>
            <a:pPr algn="just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pl-PL" altLang="pl-PL" sz="1600" dirty="0"/>
              <a:t>agencje prasowe, wydawnictwach gazet i czasopism – fotoreportaż</a:t>
            </a:r>
            <a:endParaRPr lang="pl-PL" altLang="pl-PL" sz="900" dirty="0"/>
          </a:p>
          <a:p>
            <a:pPr algn="just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pl-PL" altLang="pl-PL" sz="1600" dirty="0"/>
              <a:t>laboratoria naukowo-badawcze, kryminalistyczne, medyczne, archeologiczne, geologiczne</a:t>
            </a:r>
            <a:endParaRPr lang="pl-PL" altLang="pl-PL" sz="900" dirty="0"/>
          </a:p>
          <a:p>
            <a:pPr algn="just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pl-PL" altLang="pl-PL" sz="1600" dirty="0"/>
              <a:t>ośrodki historyczne, archiwa, muzea</a:t>
            </a:r>
            <a:endParaRPr lang="pl-PL" altLang="pl-PL" sz="900" dirty="0"/>
          </a:p>
          <a:p>
            <a:pPr algn="just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pl-PL" altLang="pl-PL" sz="1600" dirty="0"/>
              <a:t>Internet - projektowanie witryn WWW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pl-PL" altLang="pl-PL" sz="1600" dirty="0"/>
              <a:t>agencje marketingowe</a:t>
            </a:r>
          </a:p>
          <a:p>
            <a:pPr algn="just">
              <a:lnSpc>
                <a:spcPct val="120000"/>
              </a:lnSpc>
              <a:buNone/>
              <a:defRPr/>
            </a:pPr>
            <a:r>
              <a:rPr lang="pl-PL" sz="1800" dirty="0">
                <a:solidFill>
                  <a:srgbClr val="FFFF00"/>
                </a:solidFill>
                <a:ea typeface="Tahoma" pitchFamily="34" charset="0"/>
                <a:cs typeface="Tahoma" pitchFamily="34" charset="0"/>
              </a:rPr>
              <a:t>Technik fotografii i multimediów</a:t>
            </a:r>
            <a:r>
              <a:rPr lang="pl-PL" altLang="pl-PL" sz="1800" dirty="0">
                <a:solidFill>
                  <a:srgbClr val="FFFF00"/>
                </a:solidFill>
              </a:rPr>
              <a:t> może również prowadzić własną działalność gospodarczą </a:t>
            </a:r>
            <a:br>
              <a:rPr lang="pl-PL" altLang="pl-PL" sz="1800" dirty="0">
                <a:solidFill>
                  <a:srgbClr val="FFFF00"/>
                </a:solidFill>
              </a:rPr>
            </a:br>
            <a:r>
              <a:rPr lang="pl-PL" altLang="pl-PL" sz="1800" dirty="0">
                <a:solidFill>
                  <a:srgbClr val="FFFF00"/>
                </a:solidFill>
              </a:rPr>
              <a:t>w zakresie usług fotograficznych i multimedialnych.</a:t>
            </a:r>
          </a:p>
        </p:txBody>
      </p:sp>
    </p:spTree>
  </p:cSld>
  <p:clrMapOvr>
    <a:masterClrMapping/>
  </p:clrMapOvr>
  <p:transition spd="med">
    <p:pull dir="d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G:\pracowniw\DSC_001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9264" y="1928446"/>
            <a:ext cx="3045458" cy="2017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319355164_547608537379155_8615288689411825864_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8992" y="3955347"/>
            <a:ext cx="4447607" cy="2902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 descr="53664100_2109514945806659_1635929304762155008_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74" y="2032598"/>
            <a:ext cx="3599903" cy="4825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4" name="Picture 6" descr="31 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2623" y="1987061"/>
            <a:ext cx="1365986" cy="2009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8A826E69-538D-41EB-80B7-50049D19B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pl-PL" sz="4000" dirty="0"/>
              <a:t>TECHNIK FOTOGRAFII I MULTIMEDIÓW</a:t>
            </a:r>
          </a:p>
        </p:txBody>
      </p:sp>
      <p:pic>
        <p:nvPicPr>
          <p:cNvPr id="7" name="Obraz 6" descr="xadsaw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31200" y="1999473"/>
            <a:ext cx="3670300" cy="4858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edg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1256_947329505358548_7514964709907671949_n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04808" y="0"/>
            <a:ext cx="454133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Brak dostępnego opisu zdjęcia.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124261" y="0"/>
            <a:ext cx="51435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ytuł 17">
            <a:extLst>
              <a:ext uri="{FF2B5EF4-FFF2-40B4-BE49-F238E27FC236}">
                <a16:creationId xmlns:a16="http://schemas.microsoft.com/office/drawing/2014/main" id="{177E7F9B-F17B-410C-94EC-42D46B7F8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F48678ED-44C2-4D71-92D4-EC6A68A5BF9F}"/>
              </a:ext>
            </a:extLst>
          </p:cNvPr>
          <p:cNvSpPr txBox="1">
            <a:spLocks/>
          </p:cNvSpPr>
          <p:nvPr/>
        </p:nvSpPr>
        <p:spPr>
          <a:xfrm>
            <a:off x="0" y="588475"/>
            <a:ext cx="10429592" cy="1376127"/>
          </a:xfrm>
          <a:prstGeom prst="rect">
            <a:avLst/>
          </a:prstGeom>
          <a:gradFill>
            <a:gsLst>
              <a:gs pos="0">
                <a:schemeClr val="bg2">
                  <a:tint val="96000"/>
                  <a:shade val="100000"/>
                  <a:hueMod val="270000"/>
                  <a:satMod val="200000"/>
                  <a:lumMod val="0"/>
                </a:schemeClr>
              </a:gs>
              <a:gs pos="5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44000"/>
                  <a:satMod val="200000"/>
                  <a:lumMod val="12000"/>
                </a:schemeClr>
              </a:gs>
            </a:gsLst>
            <a:lin ang="2520000" scaled="0"/>
          </a:gradFill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dirty="0">
                <a:ln>
                  <a:solidFill>
                    <a:schemeClr val="accent1">
                      <a:alpha val="91000"/>
                    </a:schemeClr>
                  </a:solidFill>
                </a:ln>
              </a:rPr>
              <a:t> </a:t>
            </a:r>
          </a:p>
          <a:p>
            <a:pPr algn="ctr"/>
            <a:r>
              <a:rPr lang="pl-PL" sz="12000" b="1" dirty="0">
                <a:ln>
                  <a:solidFill>
                    <a:schemeClr val="accent1">
                      <a:alpha val="91000"/>
                    </a:schemeClr>
                  </a:solidFill>
                </a:ln>
              </a:rPr>
              <a:t>LICEUM OGÓLNOKSZTAŁCĄCE</a:t>
            </a:r>
            <a:r>
              <a:rPr lang="pl-PL" sz="14800" b="1" dirty="0">
                <a:ln>
                  <a:solidFill>
                    <a:schemeClr val="accent1">
                      <a:alpha val="91000"/>
                    </a:schemeClr>
                  </a:solidFill>
                </a:ln>
              </a:rPr>
              <a:t> </a:t>
            </a:r>
            <a:br>
              <a:rPr lang="pl-PL" sz="8700" b="1" dirty="0">
                <a:ln>
                  <a:solidFill>
                    <a:schemeClr val="accent1">
                      <a:alpha val="91000"/>
                    </a:schemeClr>
                  </a:solidFill>
                </a:ln>
              </a:rPr>
            </a:br>
            <a:r>
              <a:rPr lang="pl-PL" sz="8000" b="1" dirty="0">
                <a:ln>
                  <a:solidFill>
                    <a:schemeClr val="accent1">
                      <a:alpha val="91000"/>
                    </a:schemeClr>
                  </a:solidFill>
                </a:ln>
              </a:rPr>
              <a:t>- </a:t>
            </a:r>
            <a:r>
              <a:rPr lang="pl-PL" sz="11000" b="1" dirty="0">
                <a:ln>
                  <a:solidFill>
                    <a:schemeClr val="accent1">
                      <a:alpha val="91000"/>
                    </a:schemeClr>
                  </a:solidFill>
                </a:ln>
              </a:rPr>
              <a:t>KLASY MUNDUROWE</a:t>
            </a:r>
            <a:endParaRPr lang="pl-PL" sz="8000" b="1" dirty="0">
              <a:ln>
                <a:solidFill>
                  <a:schemeClr val="accent1">
                    <a:alpha val="91000"/>
                  </a:schemeClr>
                </a:solidFill>
              </a:ln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2141E6C2-4A5D-42D4-9549-27CA476263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0"/>
          <a:stretch>
            <a:fillRect/>
          </a:stretch>
        </p:blipFill>
        <p:spPr>
          <a:xfrm>
            <a:off x="4119327" y="1982709"/>
            <a:ext cx="8072673" cy="4862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 descr="22903abb-e4e4-45b3-bc99-14819d465fdd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991763"/>
            <a:ext cx="4164594" cy="49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155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13015505_974177939340371_6275235269557961268_n (2)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1" y="3402755"/>
            <a:ext cx="5166722" cy="3455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Może być zdjęciem przedstawiającym 1 osoba i Plac Hiszpański">
            <a:extLst>
              <a:ext uri="{FF2B5EF4-FFF2-40B4-BE49-F238E27FC236}">
                <a16:creationId xmlns:a16="http://schemas.microsoft.com/office/drawing/2014/main" id="{BE331AF5-A9FE-2299-05AE-23C33D1CC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59240" y="0"/>
            <a:ext cx="5088047" cy="3521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Brak dostępnego opisu zdjęcia.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073" y="63754"/>
            <a:ext cx="4547327" cy="6816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edg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281729537_5111033632321427_454032101971895851_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60893" y="0"/>
            <a:ext cx="2906891" cy="4083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303994939_465197618953581_8730604804612478887_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50618" y="4012717"/>
            <a:ext cx="2952652" cy="2845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260384281_4561678897256906_7463860371460492399_n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7056" y="3186820"/>
            <a:ext cx="2345347" cy="3663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 descr="277671257_5001349256623199_5208934848500265964_n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94216" y="0"/>
            <a:ext cx="2281152" cy="3263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18" name="Picture 2" descr="Brak dostępnego opisu zdjęcia.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65071" y="40786"/>
            <a:ext cx="4512283" cy="6770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dobe Photoshop review | Space">
            <a:extLst>
              <a:ext uri="{FF2B5EF4-FFF2-40B4-BE49-F238E27FC236}">
                <a16:creationId xmlns:a16="http://schemas.microsoft.com/office/drawing/2014/main" id="{910CE89A-1FEA-E933-22CC-9C3033045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29776" y="218476"/>
            <a:ext cx="4392488" cy="23318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0" name="Picture 6" descr="Audacity ® | Free, open source, cross-platform audio software for  multi-track recording and editing.">
            <a:extLst>
              <a:ext uri="{FF2B5EF4-FFF2-40B4-BE49-F238E27FC236}">
                <a16:creationId xmlns:a16="http://schemas.microsoft.com/office/drawing/2014/main" id="{CED569BB-9D62-D38F-73C2-EF5707D87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7968" y="521042"/>
            <a:ext cx="4320480" cy="27639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2" name="Picture 8" descr="Meet and Code Blender 3D- запознайте се със софтуера за 3D графика.">
            <a:extLst>
              <a:ext uri="{FF2B5EF4-FFF2-40B4-BE49-F238E27FC236}">
                <a16:creationId xmlns:a16="http://schemas.microsoft.com/office/drawing/2014/main" id="{36A87B1F-B097-D13D-F111-5A1E8680C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2520" y="2713091"/>
            <a:ext cx="4340999" cy="28427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8" name="Picture 4" descr="Adobe Illustrator CC 2022 v27.0 - dobreprogramy">
            <a:extLst>
              <a:ext uri="{FF2B5EF4-FFF2-40B4-BE49-F238E27FC236}">
                <a16:creationId xmlns:a16="http://schemas.microsoft.com/office/drawing/2014/main" id="{8C66A3B4-71DB-512D-C23A-096AB87D5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6526" y="4405213"/>
            <a:ext cx="3531682" cy="19111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4" name="Picture 10" descr="Bezpłatne zdjęcie młody mężczyzna projektant za pomocą tabletu graficznego podczas pracy z com">
            <a:extLst>
              <a:ext uri="{FF2B5EF4-FFF2-40B4-BE49-F238E27FC236}">
                <a16:creationId xmlns:a16="http://schemas.microsoft.com/office/drawing/2014/main" id="{1EBFC65D-51AA-B769-80CF-73B0EE3F9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4459" y="2849759"/>
            <a:ext cx="3629397" cy="2417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946487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574576794_122149018622661293_5292108306861604137_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16433" y="126748"/>
            <a:ext cx="3605330" cy="3060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548282518_1100626415578963_3136064689540175000_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84518" y="162962"/>
            <a:ext cx="3671467" cy="3023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 descr="605639607_122153922350661293_2522960207779490313_n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2015" y="108643"/>
            <a:ext cx="3023856" cy="3023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 descr="605400091_122153921708661293_7413558578865024488_n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3911" y="3179410"/>
            <a:ext cx="3051016" cy="3502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 descr="605714285_122153922032661293_5044555313389457806_n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67052" y="3129364"/>
            <a:ext cx="3142390" cy="3573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az 14" descr="604844304_122153921732661293_2862568306912611283_n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41932" y="3259247"/>
            <a:ext cx="5499180" cy="3444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46487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181650b2-c1b8-4f0e-ab43-c2812e9f6c1c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972057" cy="6713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braz 16" descr="d8c3e023-9a7b-4755-9488-7682d58b8ef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14498" y="0"/>
            <a:ext cx="385762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Obraz 18" descr="c4fd5310-4c94-4ab8-b6ac-6834c3501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49492" y="0"/>
            <a:ext cx="385762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46487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0a3e6f49-bb72-471f-bd31-d6e8f850312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4855" y="0"/>
            <a:ext cx="3666653" cy="6811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a8c6b5c5-de51-47e5-b15e-0574eb3ea44a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65227" y="538305"/>
            <a:ext cx="4389120" cy="6070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c2beaef3-8f7e-4724-9355-582f05bebb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46487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22" y="0"/>
            <a:ext cx="386097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6229" y="5503"/>
            <a:ext cx="3857875" cy="6852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90744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4" y="613955"/>
            <a:ext cx="10383632" cy="5839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22473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>
            <a:extLst>
              <a:ext uri="{FF2B5EF4-FFF2-40B4-BE49-F238E27FC236}">
                <a16:creationId xmlns:a16="http://schemas.microsoft.com/office/drawing/2014/main" id="{8763B46E-27D2-4B45-A45A-27AF73A3D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pPr algn="ctr"/>
            <a:r>
              <a:rPr lang="pl-PL" sz="4800" dirty="0"/>
              <a:t>TECHNIK BUDOWNICTWA</a:t>
            </a:r>
          </a:p>
        </p:txBody>
      </p: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6577A9B5-D867-4DE9-BC1C-8585D80F5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1300" y="2149695"/>
            <a:ext cx="8636000" cy="14221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800" dirty="0"/>
              <a:t>Z innowacją– komputerowe wspomaganie modelowania elementów budynku z wykorzystaniem programów AutoCAD i </a:t>
            </a:r>
            <a:r>
              <a:rPr lang="pl-PL" sz="2800" dirty="0" err="1"/>
              <a:t>ArchiCad</a:t>
            </a:r>
            <a:endParaRPr lang="pl-PL" sz="2800" dirty="0"/>
          </a:p>
        </p:txBody>
      </p:sp>
      <p:pic>
        <p:nvPicPr>
          <p:cNvPr id="5" name="Obraz 4" descr="202503092234593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2219238" y="2581362"/>
            <a:ext cx="6681764" cy="1871512"/>
          </a:xfrm>
          <a:prstGeom prst="rect">
            <a:avLst/>
          </a:prstGeom>
        </p:spPr>
      </p:pic>
      <p:pic>
        <p:nvPicPr>
          <p:cNvPr id="7" name="Obraz 6" descr="1aaaaa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51099" y="3675310"/>
            <a:ext cx="9159137" cy="2890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ssolv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9">
            <a:extLst>
              <a:ext uri="{FF2B5EF4-FFF2-40B4-BE49-F238E27FC236}">
                <a16:creationId xmlns:a16="http://schemas.microsoft.com/office/drawing/2014/main" id="{FDC6F73B-0A7C-45DC-A407-C00D9DD00205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2833232" y="2413000"/>
            <a:ext cx="9053465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254125" indent="-541338" algn="just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q"/>
              <a:tabLst>
                <a:tab pos="989013" algn="l"/>
              </a:tabLst>
              <a:defRPr/>
            </a:pPr>
            <a:r>
              <a:rPr lang="pl-PL" b="1" dirty="0">
                <a:solidFill>
                  <a:srgbClr val="FFFF00"/>
                </a:solidFill>
              </a:rPr>
              <a:t>sporządza kosztorysy robót  budowlanych</a:t>
            </a:r>
            <a:endParaRPr lang="pl-PL" sz="400" b="1" dirty="0">
              <a:solidFill>
                <a:srgbClr val="FFFF00"/>
              </a:solidFill>
            </a:endParaRPr>
          </a:p>
          <a:p>
            <a:pPr marL="1254125" indent="-541338" algn="just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q"/>
              <a:tabLst>
                <a:tab pos="989013" algn="l"/>
              </a:tabLst>
              <a:defRPr/>
            </a:pPr>
            <a:r>
              <a:rPr lang="pl-PL" b="1" dirty="0">
                <a:solidFill>
                  <a:srgbClr val="FFFF00"/>
                </a:solidFill>
              </a:rPr>
              <a:t>organizuje roboty:</a:t>
            </a:r>
            <a:endParaRPr lang="pl-PL" sz="1100" b="1" dirty="0">
              <a:solidFill>
                <a:srgbClr val="FFFF00"/>
              </a:solidFill>
            </a:endParaRPr>
          </a:p>
          <a:p>
            <a:pPr marL="1254125" indent="-541338" algn="just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>
                <a:tab pos="989013" algn="l"/>
              </a:tabLst>
              <a:defRPr/>
            </a:pPr>
            <a:r>
              <a:rPr lang="pl-PL" dirty="0"/>
              <a:t>związane z zagospodarowaniem terenu budowy oraz wykonywaniem  robót ziemnych</a:t>
            </a:r>
          </a:p>
          <a:p>
            <a:pPr marL="1254125" indent="-541338" algn="just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>
                <a:tab pos="989013" algn="l"/>
              </a:tabLst>
              <a:defRPr/>
            </a:pPr>
            <a:r>
              <a:rPr lang="pl-PL" dirty="0"/>
              <a:t>budowlane  stanu surowego</a:t>
            </a:r>
          </a:p>
          <a:p>
            <a:pPr marL="1254125" indent="-541338" algn="just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>
                <a:tab pos="989013" algn="l"/>
              </a:tabLst>
              <a:defRPr/>
            </a:pPr>
            <a:r>
              <a:rPr lang="pl-PL" dirty="0"/>
              <a:t>związane z utrzymaniem obiektów  budowlanych</a:t>
            </a:r>
          </a:p>
          <a:p>
            <a:pPr marL="1254125" indent="-541338" algn="just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>
                <a:tab pos="989013" algn="l"/>
              </a:tabLst>
              <a:defRPr/>
            </a:pPr>
            <a:r>
              <a:rPr lang="pl-PL" dirty="0"/>
              <a:t>związane z rozbiórką  obiektów budowlanych </a:t>
            </a:r>
          </a:p>
          <a:p>
            <a:pPr marL="838200" indent="-838200" algn="just">
              <a:lnSpc>
                <a:spcPct val="125000"/>
              </a:lnSpc>
              <a:spcBef>
                <a:spcPts val="600"/>
              </a:spcBef>
              <a:buFont typeface="Wingdings" pitchFamily="2" charset="2"/>
              <a:buChar char="§"/>
              <a:defRPr/>
            </a:pPr>
            <a:endParaRPr lang="pl-PL" sz="1600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DE697477-E9DB-487F-A180-F27926958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752475"/>
            <a:ext cx="9613900" cy="1081088"/>
          </a:xfrm>
        </p:spPr>
        <p:txBody>
          <a:bodyPr>
            <a:normAutofit/>
          </a:bodyPr>
          <a:lstStyle/>
          <a:p>
            <a:pPr algn="ctr"/>
            <a:r>
              <a:rPr lang="pl-PL" sz="4800" dirty="0"/>
              <a:t>             TECHNIK</a:t>
            </a:r>
            <a:r>
              <a:rPr lang="pl-PL" sz="4000" dirty="0"/>
              <a:t> BUDOWNICTWA</a:t>
            </a:r>
          </a:p>
        </p:txBody>
      </p:sp>
      <p:pic>
        <p:nvPicPr>
          <p:cNvPr id="6" name="Obraz 5" descr="2025030922313978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2997"/>
            <a:ext cx="3962399" cy="673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47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F1B9B843-3985-43DE-8FEE-4B8259A71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dirty="0"/>
              <a:t>Oddział Przygotowania Wojskowego </a:t>
            </a:r>
            <a:br>
              <a:rPr lang="pl-PL" dirty="0"/>
            </a:br>
            <a:r>
              <a:rPr lang="pl-PL" sz="2400" dirty="0"/>
              <a:t>(dla osób zainteresowanych służbą wojskową)</a:t>
            </a:r>
            <a:endParaRPr lang="pl-PL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86A056A7-BD49-495B-9B66-43F36D813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923" y="2199993"/>
            <a:ext cx="6761277" cy="407771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b="1" i="0" dirty="0">
                <a:solidFill>
                  <a:srgbClr val="FFFF00"/>
                </a:solidFill>
                <a:effectLst/>
              </a:rPr>
              <a:t>Kadeci liceów mundurowych po zakończonej edukacji wojskowej OPW są: </a:t>
            </a:r>
          </a:p>
          <a:p>
            <a:pPr marL="0" indent="0" algn="just">
              <a:buNone/>
            </a:pPr>
            <a:endParaRPr lang="pl-PL" sz="200" b="1" i="0" dirty="0">
              <a:effectLst/>
            </a:endParaRPr>
          </a:p>
          <a:p>
            <a:pPr marL="0" indent="0" algn="just">
              <a:buFont typeface="Wingdings" pitchFamily="2" charset="2"/>
              <a:buChar char="§"/>
            </a:pPr>
            <a:r>
              <a:rPr lang="pl-PL" b="1" i="0" dirty="0">
                <a:effectLst/>
              </a:rPr>
              <a:t> </a:t>
            </a:r>
            <a:r>
              <a:rPr lang="pl-PL" i="0" dirty="0">
                <a:effectLst/>
              </a:rPr>
              <a:t>uprawnieni do skróconej wojskowej służby przygotowawczej, </a:t>
            </a:r>
          </a:p>
          <a:p>
            <a:pPr marL="0" indent="0" algn="just">
              <a:buFont typeface="Wingdings" pitchFamily="2" charset="2"/>
              <a:buChar char="§"/>
            </a:pPr>
            <a:endParaRPr lang="pl-PL" sz="400" i="0" dirty="0">
              <a:effectLst/>
            </a:endParaRPr>
          </a:p>
          <a:p>
            <a:pPr marL="0" indent="0" algn="just">
              <a:buFont typeface="Wingdings" pitchFamily="2" charset="2"/>
              <a:buChar char="§"/>
            </a:pPr>
            <a:r>
              <a:rPr lang="pl-PL" i="0" dirty="0">
                <a:effectLst/>
              </a:rPr>
              <a:t> dostają dodatkowe punkty rekrutacyjne </a:t>
            </a:r>
            <a:br>
              <a:rPr lang="pl-PL" i="0" dirty="0">
                <a:effectLst/>
              </a:rPr>
            </a:br>
            <a:r>
              <a:rPr lang="pl-PL" i="0" dirty="0">
                <a:effectLst/>
              </a:rPr>
              <a:t>w przypadku rekrutacji kandydata na Akademię Wojskowe </a:t>
            </a:r>
          </a:p>
          <a:p>
            <a:pPr marL="0" indent="0" algn="just">
              <a:buFont typeface="Wingdings" pitchFamily="2" charset="2"/>
              <a:buChar char="§"/>
            </a:pPr>
            <a:endParaRPr lang="pl-PL" sz="400" dirty="0"/>
          </a:p>
          <a:p>
            <a:pPr marL="0" indent="0" algn="just">
              <a:buFont typeface="Wingdings" pitchFamily="2" charset="2"/>
              <a:buChar char="§"/>
            </a:pPr>
            <a:r>
              <a:rPr lang="pl-PL" i="0" dirty="0">
                <a:effectLst/>
              </a:rPr>
              <a:t> pierwszeństwo w procesje rekrutacyjnym do Sił Zbrojnych Rzeczypospolitej Polskiej (SZRP).</a:t>
            </a:r>
          </a:p>
          <a:p>
            <a:pPr algn="just">
              <a:buFont typeface="Wingdings" pitchFamily="2" charset="2"/>
              <a:buChar char="§"/>
            </a:pPr>
            <a:endParaRPr lang="pl-PL" dirty="0"/>
          </a:p>
        </p:txBody>
      </p:sp>
      <p:pic>
        <p:nvPicPr>
          <p:cNvPr id="8" name="Obraz 7" descr="2025031000065297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240899" y="2353157"/>
            <a:ext cx="4831387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637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F88F96-5B02-463B-874C-BBBD7FA6D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0" y="921811"/>
            <a:ext cx="9613861" cy="1080938"/>
          </a:xfrm>
        </p:spPr>
        <p:txBody>
          <a:bodyPr>
            <a:noAutofit/>
          </a:bodyPr>
          <a:lstStyle/>
          <a:p>
            <a:r>
              <a:rPr lang="pl-PL" sz="3100" dirty="0"/>
              <a:t>Innowacja – komputerowe wspomaganie modelowania elementów budynku z wykorzystaniem programów AutoCAD i </a:t>
            </a:r>
            <a:r>
              <a:rPr lang="pl-PL" sz="3100" dirty="0" err="1"/>
              <a:t>ArchiCad</a:t>
            </a:r>
            <a:br>
              <a:rPr lang="pl-PL" sz="3100" dirty="0"/>
            </a:br>
            <a:endParaRPr lang="pl-PL" sz="31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DC0F9D2-7B61-4452-BB8C-2162D19F8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208" y="2336872"/>
            <a:ext cx="10655929" cy="425531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l-PL" b="0" i="0" dirty="0">
                <a:effectLst/>
              </a:rPr>
              <a:t>   Komputerowe wspomaganie modelowania elementów budynku </a:t>
            </a:r>
            <a:br>
              <a:rPr lang="pl-PL" b="0" i="0" dirty="0">
                <a:effectLst/>
              </a:rPr>
            </a:br>
            <a:r>
              <a:rPr lang="pl-PL" b="0" i="0" dirty="0">
                <a:effectLst/>
              </a:rPr>
              <a:t>z wykorzystaniem programów AutoCad i </a:t>
            </a:r>
            <a:r>
              <a:rPr lang="pl-PL" b="0" i="0" dirty="0" err="1">
                <a:effectLst/>
              </a:rPr>
              <a:t>ArchiCad</a:t>
            </a:r>
            <a:r>
              <a:rPr lang="pl-PL" b="0" i="0" dirty="0">
                <a:effectLst/>
              </a:rPr>
              <a:t> to </a:t>
            </a:r>
            <a:r>
              <a:rPr lang="pl-PL" b="1" i="0" dirty="0">
                <a:solidFill>
                  <a:srgbClr val="FFFF00"/>
                </a:solidFill>
                <a:effectLst/>
              </a:rPr>
              <a:t>innowacja poszerzająca zawód technika budownictwa o zagadnienia związane </a:t>
            </a:r>
            <a:br>
              <a:rPr lang="pl-PL" b="1" i="0" dirty="0">
                <a:solidFill>
                  <a:srgbClr val="FFFF00"/>
                </a:solidFill>
                <a:effectLst/>
              </a:rPr>
            </a:br>
            <a:r>
              <a:rPr lang="pl-PL" b="1" i="0" dirty="0">
                <a:solidFill>
                  <a:srgbClr val="FFFF00"/>
                </a:solidFill>
                <a:effectLst/>
              </a:rPr>
              <a:t>z wykorzystaniem zaawansowanych programów AutoCAD i </a:t>
            </a:r>
            <a:r>
              <a:rPr lang="pl-PL" b="1" i="0" dirty="0" err="1">
                <a:solidFill>
                  <a:srgbClr val="FFFF00"/>
                </a:solidFill>
                <a:effectLst/>
              </a:rPr>
              <a:t>ArchiCad</a:t>
            </a:r>
            <a:r>
              <a:rPr lang="pl-PL" b="1" i="0" dirty="0">
                <a:solidFill>
                  <a:srgbClr val="FFFF00"/>
                </a:solidFill>
                <a:effectLst/>
              </a:rPr>
              <a:t> do tworzenia dokładnych rysunków technicznych.</a:t>
            </a:r>
            <a:r>
              <a:rPr lang="pl-PL" b="0" i="0" dirty="0">
                <a:solidFill>
                  <a:srgbClr val="FFFF00"/>
                </a:solidFill>
                <a:effectLst/>
              </a:rPr>
              <a:t> </a:t>
            </a:r>
          </a:p>
          <a:p>
            <a:pPr algn="just">
              <a:buNone/>
            </a:pPr>
            <a:r>
              <a:rPr lang="pl-PL" b="0" i="0" dirty="0">
                <a:effectLst/>
              </a:rPr>
              <a:t>  Jednym z głównych atutów takiego profesjonalnego projektowania jest jego niezwykła precyzja, odzwierciedlająca rzeczywistość                       w najdrobniejszych szczegółach. Programy CAD w tym AutoCAD są niezastąpionym narzędziem dla techników, projektantów i inżynierów. Umożliwiają precyzyjne projektowanie i modelowanie 3D, co przekłada się na oszczędność czasu i zwiększenie efektywności pracy w wielu dziedzinach.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481177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ymbol zastępczy zawartości 18" descr="DSC00055_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2670" y="2434822"/>
            <a:ext cx="4997977" cy="3649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6866" name="Grupa 17"/>
          <p:cNvGrpSpPr>
            <a:grpSpLocks/>
          </p:cNvGrpSpPr>
          <p:nvPr/>
        </p:nvGrpSpPr>
        <p:grpSpPr bwMode="auto">
          <a:xfrm>
            <a:off x="970556" y="438390"/>
            <a:ext cx="8291854" cy="6291867"/>
            <a:chOff x="-685853" y="-138508"/>
            <a:chExt cx="8292510" cy="6292272"/>
          </a:xfrm>
        </p:grpSpPr>
        <p:sp>
          <p:nvSpPr>
            <p:cNvPr id="13" name="pole tekstowe 9"/>
            <p:cNvSpPr txBox="1">
              <a:spLocks noChangeArrowheads="1"/>
            </p:cNvSpPr>
            <p:nvPr/>
          </p:nvSpPr>
          <p:spPr bwMode="auto">
            <a:xfrm>
              <a:off x="-685853" y="1432427"/>
              <a:ext cx="5473172" cy="369356"/>
            </a:xfrm>
            <a:prstGeom prst="rect">
              <a:avLst/>
            </a:prstGeom>
            <a:gradFill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accent2">
                    <a:lumMod val="40000"/>
                    <a:lumOff val="60000"/>
                  </a:schemeClr>
                </a:gs>
                <a:gs pos="100000">
                  <a:schemeClr val="tx1">
                    <a:lumMod val="75000"/>
                  </a:schemeClr>
                </a:gs>
              </a:gsLst>
            </a:gradFill>
            <a:ln>
              <a:headEnd/>
              <a:tailEnd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pl-PL" b="1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+mj-lt"/>
                </a:rPr>
                <a:t>   </a:t>
              </a:r>
              <a:r>
                <a:rPr lang="pl-PL" sz="1600" b="1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+mj-lt"/>
                </a:rPr>
                <a:t>Nabywa umiejętności dodatkowe w zakresie:</a:t>
              </a:r>
            </a:p>
          </p:txBody>
        </p:sp>
        <p:sp>
          <p:nvSpPr>
            <p:cNvPr id="36871" name="pole tekstowe 9"/>
            <p:cNvSpPr txBox="1">
              <a:spLocks noChangeArrowheads="1"/>
            </p:cNvSpPr>
            <p:nvPr/>
          </p:nvSpPr>
          <p:spPr bwMode="auto">
            <a:xfrm>
              <a:off x="-643793" y="1813270"/>
              <a:ext cx="6056891" cy="2632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pl-PL" altLang="pl-PL" sz="1600" dirty="0"/>
                <a:t>  wykonywania  i kontrolowania  robót  konstrukcyjno - budowlanych</a:t>
              </a:r>
            </a:p>
            <a:p>
              <a:pPr algn="just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pl-PL" altLang="pl-PL" sz="1600" dirty="0"/>
                <a:t>  wykonywania  murowanych  konstrukcji budowlanych</a:t>
              </a:r>
            </a:p>
            <a:p>
              <a:pPr algn="just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pl-PL" altLang="pl-PL" sz="1600" dirty="0"/>
                <a:t>  wykonywania  konstrukcji  żelbetowych  monolitycznych</a:t>
              </a:r>
            </a:p>
            <a:p>
              <a:pPr algn="just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pl-PL" altLang="pl-PL" sz="1600" dirty="0"/>
                <a:t>  wykonywania  prac remontowych i rozbiórkowych  murowanych konstrukcji budowlanych</a:t>
              </a:r>
            </a:p>
            <a:p>
              <a:pPr algn="just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pl-PL" altLang="pl-PL" sz="1600" dirty="0"/>
                <a:t>  montażu  konstrukcji  budowlanych</a:t>
              </a:r>
            </a:p>
          </p:txBody>
        </p:sp>
        <p:sp>
          <p:nvSpPr>
            <p:cNvPr id="36872" name="pole tekstowe 9"/>
            <p:cNvSpPr txBox="1">
              <a:spLocks noChangeArrowheads="1"/>
            </p:cNvSpPr>
            <p:nvPr/>
          </p:nvSpPr>
          <p:spPr bwMode="auto">
            <a:xfrm>
              <a:off x="-674252" y="4998566"/>
              <a:ext cx="8280909" cy="1155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pl-PL" altLang="pl-PL" sz="1600" dirty="0"/>
                <a:t>  przedsiębiorstwach budowlanych</a:t>
              </a:r>
            </a:p>
            <a:p>
              <a:pPr algn="just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pl-PL" altLang="pl-PL" sz="1600" dirty="0"/>
                <a:t>  warsztatach rzemieślniczych</a:t>
              </a:r>
            </a:p>
            <a:p>
              <a:pPr algn="just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pl-PL" altLang="pl-PL" sz="1600" dirty="0"/>
                <a:t>  firmach usługowo - montażowych</a:t>
              </a:r>
            </a:p>
          </p:txBody>
        </p:sp>
        <p:sp>
          <p:nvSpPr>
            <p:cNvPr id="15" name="pole tekstowe 8"/>
            <p:cNvSpPr txBox="1">
              <a:spLocks noChangeArrowheads="1"/>
            </p:cNvSpPr>
            <p:nvPr/>
          </p:nvSpPr>
          <p:spPr bwMode="auto">
            <a:xfrm>
              <a:off x="-685853" y="4498445"/>
              <a:ext cx="3633137" cy="420207"/>
            </a:xfrm>
            <a:prstGeom prst="rect">
              <a:avLst/>
            </a:prstGeom>
            <a:gradFill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accent2">
                    <a:lumMod val="40000"/>
                    <a:lumOff val="60000"/>
                  </a:schemeClr>
                </a:gs>
                <a:gs pos="100000">
                  <a:schemeClr val="tx1">
                    <a:lumMod val="75000"/>
                  </a:schemeClr>
                </a:gs>
              </a:gsLst>
            </a:gradFill>
            <a:ln>
              <a:headEnd/>
              <a:tailEnd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pl-PL" sz="1600" b="1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+mj-lt"/>
                </a:rPr>
                <a:t>   Może zostać zatrudniony w:  </a:t>
              </a:r>
              <a:endParaRPr lang="pl-PL" b="1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  <p:sp>
          <p:nvSpPr>
            <p:cNvPr id="36875" name="Rectangle 17"/>
            <p:cNvSpPr>
              <a:spLocks noChangeArrowheads="1"/>
            </p:cNvSpPr>
            <p:nvPr/>
          </p:nvSpPr>
          <p:spPr bwMode="auto">
            <a:xfrm>
              <a:off x="0" y="-61559"/>
              <a:ext cx="30460" cy="12311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eaLnBrk="0" hangingPunct="0"/>
              <a:r>
                <a:rPr lang="pl-PL" altLang="pl-PL" sz="800"/>
                <a:t> </a:t>
              </a:r>
              <a:endParaRPr lang="pl-PL" altLang="pl-PL"/>
            </a:p>
          </p:txBody>
        </p:sp>
        <p:sp>
          <p:nvSpPr>
            <p:cNvPr id="36876" name="Rectangle 18"/>
            <p:cNvSpPr>
              <a:spLocks noChangeArrowheads="1"/>
            </p:cNvSpPr>
            <p:nvPr/>
          </p:nvSpPr>
          <p:spPr bwMode="auto">
            <a:xfrm>
              <a:off x="0" y="-138508"/>
              <a:ext cx="65" cy="27701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eaLnBrk="0" hangingPunct="0"/>
              <a:endParaRPr lang="pl-PL" altLang="pl-PL"/>
            </a:p>
          </p:txBody>
        </p:sp>
        <p:sp>
          <p:nvSpPr>
            <p:cNvPr id="36877" name="Prostokąt 16"/>
            <p:cNvSpPr>
              <a:spLocks noChangeArrowheads="1"/>
            </p:cNvSpPr>
            <p:nvPr/>
          </p:nvSpPr>
          <p:spPr bwMode="auto">
            <a:xfrm>
              <a:off x="928662" y="2428868"/>
              <a:ext cx="5072063" cy="369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838200" indent="-838200" fontAlgn="ctr">
                <a:spcAft>
                  <a:spcPts val="1200"/>
                </a:spcAft>
              </a:pPr>
              <a:r>
                <a:rPr lang="pl-PL" altLang="pl-PL">
                  <a:solidFill>
                    <a:schemeClr val="accent1"/>
                  </a:solidFill>
                </a:rPr>
                <a:t>            </a:t>
              </a:r>
            </a:p>
          </p:txBody>
        </p:sp>
      </p:grpSp>
      <p:sp>
        <p:nvSpPr>
          <p:cNvPr id="16" name="Prostokąt 15"/>
          <p:cNvSpPr/>
          <p:nvPr/>
        </p:nvSpPr>
        <p:spPr>
          <a:xfrm rot="346163">
            <a:off x="7423444" y="5801995"/>
            <a:ext cx="3672840" cy="646331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pl-PL" altLang="pl-PL" b="1" dirty="0">
                <a:solidFill>
                  <a:srgbClr val="FFFF00"/>
                </a:solidFill>
                <a:latin typeface="Arial Rounded MT Bold" pitchFamily="34" charset="0"/>
              </a:rPr>
              <a:t>Może założyć własną </a:t>
            </a:r>
          </a:p>
          <a:p>
            <a:pPr algn="ctr"/>
            <a:r>
              <a:rPr lang="pl-PL" altLang="pl-PL" b="1" dirty="0">
                <a:solidFill>
                  <a:srgbClr val="FFFF00"/>
                </a:solidFill>
                <a:latin typeface="Arial Rounded MT Bold" pitchFamily="34" charset="0"/>
              </a:rPr>
              <a:t>działalności gospodarczą! </a:t>
            </a:r>
            <a:endParaRPr lang="pl-PL" dirty="0">
              <a:latin typeface="Arial Rounded MT Bold" pitchFamily="34" charset="0"/>
            </a:endParaRPr>
          </a:p>
        </p:txBody>
      </p:sp>
      <p:sp>
        <p:nvSpPr>
          <p:cNvPr id="17" name="Tytuł 1">
            <a:extLst>
              <a:ext uri="{FF2B5EF4-FFF2-40B4-BE49-F238E27FC236}">
                <a16:creationId xmlns:a16="http://schemas.microsoft.com/office/drawing/2014/main" id="{E71AD1F9-AFD4-44A7-8E3F-AA92DF3B3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246" y="753228"/>
            <a:ext cx="9841509" cy="1080938"/>
          </a:xfrm>
        </p:spPr>
        <p:txBody>
          <a:bodyPr>
            <a:noAutofit/>
          </a:bodyPr>
          <a:lstStyle/>
          <a:p>
            <a:r>
              <a:rPr lang="pl-PL" sz="4800" dirty="0"/>
              <a:t>TECHNIK BUDOWNICTWA</a:t>
            </a:r>
          </a:p>
        </p:txBody>
      </p:sp>
    </p:spTree>
  </p:cSld>
  <p:clrMapOvr>
    <a:masterClrMapping/>
  </p:clrMapOvr>
  <p:transition spd="med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7032104" y="4005065"/>
            <a:ext cx="3635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altLang="pl-PL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7" name="Obraz 6" descr="DSC00053_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4625" y="2291557"/>
            <a:ext cx="6139971" cy="4077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0FA8D4EA-51A1-4762-8698-38770516F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Wykonuje prace w: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pl-PL" dirty="0"/>
              <a:t>  przedsiębiorstwach budowlanych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pl-PL" dirty="0"/>
              <a:t>  wytwórniach prefabrykatów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pl-PL" dirty="0"/>
              <a:t>  państwowym nadzorze budowlanym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pl-PL" dirty="0"/>
              <a:t>  administracjach budynków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pl-PL" dirty="0"/>
              <a:t>  biurach projektów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pl-PL" dirty="0"/>
              <a:t>  laboratoriach</a:t>
            </a:r>
          </a:p>
        </p:txBody>
      </p:sp>
    </p:spTree>
  </p:cSld>
  <p:clrMapOvr>
    <a:masterClrMapping/>
  </p:clrMapOvr>
  <p:transition spd="med" advClick="0">
    <p:wipe dir="r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7032104" y="4005065"/>
            <a:ext cx="3635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altLang="pl-PL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0FA8D4EA-51A1-4762-8698-38770516F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TECHNIK BUDOWNICTWA</a:t>
            </a:r>
          </a:p>
        </p:txBody>
      </p:sp>
      <p:pic>
        <p:nvPicPr>
          <p:cNvPr id="10" name="Obraz 9" descr="q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63370" y="144020"/>
            <a:ext cx="10393381" cy="66466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Click="0">
    <p:wipe dir="r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7032104" y="4005065"/>
            <a:ext cx="3635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altLang="pl-PL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0FA8D4EA-51A1-4762-8698-38770516F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2400" b="1" dirty="0"/>
              <a:t>XXXVII Olimpiada Wiedzy </a:t>
            </a:r>
            <a:br>
              <a:rPr lang="pl-PL" sz="2400" b="1" dirty="0"/>
            </a:br>
            <a:r>
              <a:rPr lang="pl-PL" sz="2400" b="1" dirty="0"/>
              <a:t>i Umiejętności Budowlanych</a:t>
            </a:r>
          </a:p>
        </p:txBody>
      </p:sp>
      <p:pic>
        <p:nvPicPr>
          <p:cNvPr id="5" name="Picture 4" descr="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51850" y="71516"/>
            <a:ext cx="4454304" cy="6732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oli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887895" y="2039040"/>
            <a:ext cx="4549329" cy="4678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>
    <p:wipe dir="r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Nowoczesne technologie stosowane </a:t>
            </a:r>
            <a:br>
              <a:rPr lang="pl-PL" dirty="0"/>
            </a:br>
            <a:r>
              <a:rPr lang="pl-PL" dirty="0"/>
              <a:t>w budownictwie - szkolenie</a:t>
            </a:r>
          </a:p>
        </p:txBody>
      </p:sp>
      <p:pic>
        <p:nvPicPr>
          <p:cNvPr id="25602" name="Picture 2" descr="Może być zdjęciem przedstawiającym 8 osób, ludzie uczą się i tekst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074064" y="2050612"/>
            <a:ext cx="5875699" cy="4762123"/>
          </a:xfrm>
          <a:prstGeom prst="rect">
            <a:avLst/>
          </a:prstGeom>
          <a:noFill/>
        </p:spPr>
      </p:pic>
      <p:pic>
        <p:nvPicPr>
          <p:cNvPr id="8" name="Picture 4" descr="Może być zdjęciem przedstawiającym 2 osoby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040293" y="2032501"/>
            <a:ext cx="2030514" cy="4786939"/>
          </a:xfrm>
          <a:prstGeom prst="rect">
            <a:avLst/>
          </a:prstGeom>
          <a:noFill/>
        </p:spPr>
      </p:pic>
      <p:pic>
        <p:nvPicPr>
          <p:cNvPr id="25604" name="Picture 4" descr="Może być zdjęciem przedstawiającym 4 osoby, rzut i tekst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2425" y="2046080"/>
            <a:ext cx="3925566" cy="475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Nowoczesne technologie stosowane </a:t>
            </a:r>
            <a:br>
              <a:rPr lang="pl-PL" dirty="0"/>
            </a:br>
            <a:r>
              <a:rPr lang="pl-PL" dirty="0"/>
              <a:t>w budownictwie - szkolenie</a:t>
            </a:r>
          </a:p>
        </p:txBody>
      </p:sp>
      <p:pic>
        <p:nvPicPr>
          <p:cNvPr id="99330" name="Picture 2" descr="Może być zdjęciem przedstawiającym 4 osoby i tarcza do gry w rzutki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8644" y="4224057"/>
            <a:ext cx="4841087" cy="2520774"/>
          </a:xfrm>
          <a:prstGeom prst="rect">
            <a:avLst/>
          </a:prstGeom>
          <a:noFill/>
        </p:spPr>
      </p:pic>
      <p:pic>
        <p:nvPicPr>
          <p:cNvPr id="99334" name="Picture 6" descr="Może być zdjęciem przedstawiającym 2 osoby, włącznik światła i tekst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26752" y="2022673"/>
            <a:ext cx="4803189" cy="2160028"/>
          </a:xfrm>
          <a:prstGeom prst="rect">
            <a:avLst/>
          </a:prstGeom>
          <a:noFill/>
        </p:spPr>
      </p:pic>
      <p:pic>
        <p:nvPicPr>
          <p:cNvPr id="99336" name="Picture 8" descr="Może być zdjęciem przedstawiającym 3 osoby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06568" y="2335793"/>
            <a:ext cx="7116019" cy="40782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801" y="2037030"/>
            <a:ext cx="5395866" cy="4677767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TECHNIK BUDOWNICTWA</a:t>
            </a:r>
          </a:p>
        </p:txBody>
      </p:sp>
      <p:pic>
        <p:nvPicPr>
          <p:cNvPr id="6" name="Obraz 5" descr="1111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61703" y="2055136"/>
            <a:ext cx="4929105" cy="4694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1111111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38982" y="1955547"/>
            <a:ext cx="3681976" cy="209135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Obraz 3" descr="111111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9117">
            <a:off x="4461091" y="3977840"/>
            <a:ext cx="3795768" cy="288016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TECHNIK BUDOWNICTWA</a:t>
            </a:r>
            <a:endParaRPr lang="pl-PL" dirty="0"/>
          </a:p>
        </p:txBody>
      </p:sp>
      <p:pic>
        <p:nvPicPr>
          <p:cNvPr id="8" name="Obraz 7" descr="1111111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46379" y="2037027"/>
            <a:ext cx="3681976" cy="209135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Obraz 3" descr="11111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8801" y="3311589"/>
            <a:ext cx="4466799" cy="338932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Obraz 6" descr="111111111111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51" y="2083342"/>
            <a:ext cx="6509353" cy="46731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619076010_1546537339962952_5359570516367766121_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1624" y="218596"/>
            <a:ext cx="8526612" cy="6394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Brak opisu.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72007"/>
            <a:ext cx="5631256" cy="4223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C5944E-DDD0-4E45-B2EB-737FB6CB7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15225"/>
            <a:ext cx="9894127" cy="1502874"/>
          </a:xfrm>
        </p:spPr>
        <p:txBody>
          <a:bodyPr>
            <a:noAutofit/>
          </a:bodyPr>
          <a:lstStyle/>
          <a:p>
            <a:r>
              <a:rPr lang="pl-PL" sz="2800" dirty="0"/>
              <a:t>Współpraca ze Stowarzyszeniem </a:t>
            </a:r>
            <a:r>
              <a:rPr lang="pl-PL" sz="2800" dirty="0" err="1"/>
              <a:t>Proobronnym</a:t>
            </a:r>
            <a:r>
              <a:rPr lang="pl-PL" sz="2800" dirty="0"/>
              <a:t> </a:t>
            </a:r>
            <a:br>
              <a:rPr lang="pl-PL" sz="2800" dirty="0"/>
            </a:br>
            <a:r>
              <a:rPr lang="pl-PL" sz="2800" dirty="0"/>
              <a:t>„Amor </a:t>
            </a:r>
            <a:r>
              <a:rPr lang="pl-PL" sz="2800" dirty="0" err="1"/>
              <a:t>Patriae</a:t>
            </a:r>
            <a:r>
              <a:rPr lang="pl-PL" sz="2800" dirty="0"/>
              <a:t>” (oddział podkarpacki) w celu:</a:t>
            </a:r>
            <a:br>
              <a:rPr lang="pl-PL" sz="2800" dirty="0"/>
            </a:br>
            <a:endParaRPr lang="pl-PL" sz="28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97B24A7-839A-4275-BF9E-F05DE0D8E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8994" y="2230799"/>
            <a:ext cx="7469110" cy="4363454"/>
          </a:xfrm>
        </p:spPr>
        <p:txBody>
          <a:bodyPr>
            <a:normAutofit/>
          </a:bodyPr>
          <a:lstStyle/>
          <a:p>
            <a:pPr algn="just"/>
            <a:r>
              <a:rPr lang="pl-PL" sz="2000" dirty="0"/>
              <a:t>Dnia 12 lutego 2025 r. miało miejsce uroczyste podpisanie porozumienia o współpracy pomiędzy Stowarzyszeniem „Amor </a:t>
            </a:r>
            <a:r>
              <a:rPr lang="pl-PL" sz="2000" dirty="0" err="1"/>
              <a:t>Patriae</a:t>
            </a:r>
            <a:r>
              <a:rPr lang="pl-PL" sz="2000" dirty="0"/>
              <a:t>” reprezentowanym przez Prezes Oddziału Podkarpackiego Panią Małgorzatę Grzegorzek a Zespół Szkół nr 5 w Sanoku, reprezentowanym przez Dyrektor Szkoły Panią Elżbietę Kokoszkę.</a:t>
            </a:r>
          </a:p>
          <a:p>
            <a:pPr algn="just">
              <a:buNone/>
            </a:pPr>
            <a:endParaRPr lang="pl-PL" sz="2000" dirty="0"/>
          </a:p>
          <a:p>
            <a:pPr algn="just"/>
            <a:r>
              <a:rPr lang="pl-PL" sz="2000" dirty="0"/>
              <a:t>Celem porozumienia jest wsparcie rozwoju klas mundurowych poprzez organizację wspólnych szkoleń, warsztatów oraz wydarzeń edukacyjnych. Współpraca ta umożliwi uczniom zdobycie praktycznych umiejętności           z zakresu obronności, bezpieczeństwa oraz pierwszej pomocy, a także zapoznanie się z wartościami patriotycznymi i zasadami służby w formacjach mundurowych </a:t>
            </a:r>
            <a:r>
              <a:rPr lang="pl-PL" dirty="0"/>
              <a:t>.</a:t>
            </a:r>
            <a:endParaRPr lang="pl-PL" sz="2000" dirty="0"/>
          </a:p>
        </p:txBody>
      </p:sp>
      <p:pic>
        <p:nvPicPr>
          <p:cNvPr id="5" name="Obraz 4" descr="480308373_939415091700097_6508923426361127915_n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177800" y="1993899"/>
            <a:ext cx="3733242" cy="4864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3843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475746947_122117386124661293_756505726469742840_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423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26ddc5ea-df7c-4fee-a64b-e12b9d63526a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62096" y="0"/>
            <a:ext cx="4689310" cy="6935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480878684_122117387012661293_7156940189992447715_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697115"/>
            <a:ext cx="7777278" cy="5866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480830945_122117385638661293_2046558559287559254_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96769" y="0"/>
            <a:ext cx="439523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524000" y="112474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1200" dirty="0">
              <a:latin typeface="Comic Sans MS" pitchFamily="66" charset="0"/>
            </a:endParaRPr>
          </a:p>
          <a:p>
            <a:pPr algn="ctr"/>
            <a:r>
              <a:rPr lang="pl-PL" sz="1200" dirty="0">
                <a:latin typeface="Bookman Old Style" pitchFamily="18" charset="0"/>
              </a:rPr>
              <a:t>.</a:t>
            </a:r>
            <a:endParaRPr lang="pl-PL" sz="2800" b="1" spc="-150" dirty="0">
              <a:ln w="19050">
                <a:solidFill>
                  <a:schemeClr val="bg1"/>
                </a:solidFill>
              </a:ln>
              <a:solidFill>
                <a:srgbClr val="FFFF00"/>
              </a:solidFill>
              <a:effectLst>
                <a:glow rad="101600">
                  <a:srgbClr val="0033CC">
                    <a:alpha val="60000"/>
                  </a:srgb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215680" y="4365104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   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363255" y="2254685"/>
            <a:ext cx="995305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1200" dirty="0">
              <a:latin typeface="Bookman Old Style" pitchFamily="18" charset="0"/>
            </a:endParaRPr>
          </a:p>
          <a:p>
            <a:pPr algn="ctr"/>
            <a:endParaRPr lang="pl-PL" sz="1700" dirty="0">
              <a:latin typeface="Bookman Old Style" pitchFamily="18" charset="0"/>
            </a:endParaRPr>
          </a:p>
        </p:txBody>
      </p:sp>
      <p:pic>
        <p:nvPicPr>
          <p:cNvPr id="13" name="Picture 2" descr="C:\Users\Sylwia Lorenc\OneDrive\Pulpit\erasmus23_24\erasmus 23_24_nowe logo\erasmus 23_24\PL Dofinansowane przez Unię Europejską PANTONE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11005" y="642605"/>
            <a:ext cx="6618714" cy="1309954"/>
          </a:xfrm>
          <a:prstGeom prst="rect">
            <a:avLst/>
          </a:prstGeom>
          <a:noFill/>
        </p:spPr>
      </p:pic>
      <p:sp>
        <p:nvSpPr>
          <p:cNvPr id="12" name="Symbol zastępczy zawartości 11"/>
          <p:cNvSpPr>
            <a:spLocks noGrp="1"/>
          </p:cNvSpPr>
          <p:nvPr>
            <p:ph idx="1"/>
          </p:nvPr>
        </p:nvSpPr>
        <p:spPr>
          <a:xfrm>
            <a:off x="680321" y="2336872"/>
            <a:ext cx="9678525" cy="4338247"/>
          </a:xfrm>
        </p:spPr>
        <p:txBody>
          <a:bodyPr>
            <a:normAutofit fontScale="77500" lnSpcReduction="20000"/>
          </a:bodyPr>
          <a:lstStyle/>
          <a:p>
            <a:pPr algn="just">
              <a:defRPr/>
            </a:pPr>
            <a:r>
              <a:rPr lang="pl-PL" dirty="0"/>
              <a:t>Akredytowane projekty staży zagranicznych realizowane w ramach Akredytacji Erasmus + dla Zespołu Szkół nr 5 w sektorze Kształcenie i szkolenia zawodowe na lata 2020 – 2027.</a:t>
            </a:r>
          </a:p>
          <a:p>
            <a:pPr algn="just">
              <a:defRPr/>
            </a:pPr>
            <a:endParaRPr lang="pl-PL" dirty="0"/>
          </a:p>
          <a:p>
            <a:pPr algn="just">
              <a:defRPr/>
            </a:pPr>
            <a:r>
              <a:rPr lang="pl-PL" dirty="0"/>
              <a:t>Staże zagraniczne realizowane są w całości ze środków Unii Europejskiej. </a:t>
            </a:r>
          </a:p>
          <a:p>
            <a:pPr algn="just">
              <a:defRPr/>
            </a:pPr>
            <a:endParaRPr lang="pl-PL" dirty="0"/>
          </a:p>
          <a:p>
            <a:pPr algn="just">
              <a:defRPr/>
            </a:pPr>
            <a:r>
              <a:rPr lang="pl-PL" dirty="0"/>
              <a:t>W projekcie stosowane są podstawowe standardy jakości  programu Erasmus +:</a:t>
            </a:r>
          </a:p>
          <a:p>
            <a:pPr marL="800100" lvl="1" indent="-342900" algn="just">
              <a:buFont typeface="Wingdings" pitchFamily="2" charset="2"/>
              <a:buChar char="§"/>
              <a:defRPr/>
            </a:pPr>
            <a:r>
              <a:rPr lang="pl-PL" dirty="0"/>
              <a:t>włączanie i różnorodność</a:t>
            </a:r>
          </a:p>
          <a:p>
            <a:pPr marL="800100" lvl="1" indent="-342900" algn="just">
              <a:buFont typeface="Wingdings" pitchFamily="2" charset="2"/>
              <a:buChar char="§"/>
              <a:defRPr/>
            </a:pPr>
            <a:r>
              <a:rPr lang="pl-PL" dirty="0"/>
              <a:t>równowaga ekologiczna i odpowiedzialność za środowisko</a:t>
            </a:r>
          </a:p>
          <a:p>
            <a:pPr marL="800100" lvl="1" indent="-342900" algn="just">
              <a:buFont typeface="Wingdings" pitchFamily="2" charset="2"/>
              <a:buChar char="§"/>
              <a:defRPr/>
            </a:pPr>
            <a:r>
              <a:rPr lang="pl-PL" dirty="0"/>
              <a:t>edukacja cyfrowa</a:t>
            </a:r>
          </a:p>
          <a:p>
            <a:pPr marL="800100" lvl="1" indent="-342900" algn="just">
              <a:buFont typeface="Wingdings" pitchFamily="2" charset="2"/>
              <a:buChar char="§"/>
              <a:defRPr/>
            </a:pPr>
            <a:r>
              <a:rPr lang="pl-PL" dirty="0"/>
              <a:t>uczestnictwo w sieci organizacji Erasmus.</a:t>
            </a:r>
          </a:p>
          <a:p>
            <a:pPr algn="just">
              <a:defRPr/>
            </a:pPr>
            <a:endParaRPr lang="pl-PL" dirty="0"/>
          </a:p>
          <a:p>
            <a:pPr algn="just">
              <a:defRPr/>
            </a:pPr>
            <a:r>
              <a:rPr lang="pl-PL" dirty="0"/>
              <a:t>Cele projektów: </a:t>
            </a:r>
          </a:p>
          <a:p>
            <a:pPr lvl="1" algn="just">
              <a:defRPr/>
            </a:pPr>
            <a:r>
              <a:rPr lang="pl-PL" dirty="0"/>
              <a:t>uzyskanie doświadczeń zawodowych w środowisku międzynarodowym, </a:t>
            </a:r>
          </a:p>
          <a:p>
            <a:pPr lvl="1" algn="just">
              <a:defRPr/>
            </a:pPr>
            <a:r>
              <a:rPr lang="pl-PL" dirty="0"/>
              <a:t>doskonalenie kompetencji komunikacyjnych, w tym umiejętności porozumiewania się </a:t>
            </a:r>
            <a:br>
              <a:rPr lang="pl-PL" dirty="0"/>
            </a:br>
            <a:r>
              <a:rPr lang="pl-PL" dirty="0"/>
              <a:t>w języku angielskim  z uwzględnieniem języka branżowego.</a:t>
            </a:r>
          </a:p>
        </p:txBody>
      </p:sp>
    </p:spTree>
  </p:cSld>
  <p:clrMapOvr>
    <a:masterClrMapping/>
  </p:clrMapOvr>
  <p:transition spd="med">
    <p:cut thruBlk="1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524000" y="112474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1200" dirty="0">
              <a:latin typeface="Comic Sans MS" pitchFamily="66" charset="0"/>
            </a:endParaRPr>
          </a:p>
          <a:p>
            <a:pPr algn="ctr"/>
            <a:r>
              <a:rPr lang="pl-PL" sz="1200" dirty="0">
                <a:latin typeface="Bookman Old Style" pitchFamily="18" charset="0"/>
              </a:rPr>
              <a:t>.</a:t>
            </a:r>
            <a:endParaRPr lang="pl-PL" sz="2800" b="1" spc="-150" dirty="0">
              <a:ln w="19050">
                <a:solidFill>
                  <a:schemeClr val="bg1"/>
                </a:solidFill>
              </a:ln>
              <a:solidFill>
                <a:srgbClr val="FFFF00"/>
              </a:solidFill>
              <a:effectLst>
                <a:glow rad="101600">
                  <a:srgbClr val="0033CC">
                    <a:alpha val="60000"/>
                  </a:srgb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215680" y="4365104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   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363255" y="2254685"/>
            <a:ext cx="995305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1200" dirty="0">
              <a:latin typeface="Bookman Old Style" pitchFamily="18" charset="0"/>
            </a:endParaRPr>
          </a:p>
          <a:p>
            <a:pPr algn="ctr"/>
            <a:endParaRPr lang="pl-PL" sz="1700" dirty="0">
              <a:latin typeface="Bookman Old Style" pitchFamily="18" charset="0"/>
            </a:endParaRPr>
          </a:p>
        </p:txBody>
      </p:sp>
      <p:pic>
        <p:nvPicPr>
          <p:cNvPr id="13" name="Picture 2" descr="C:\Users\Sylwia Lorenc\OneDrive\Pulpit\erasmus23_24\erasmus 23_24_nowe logo\erasmus 23_24\PL Dofinansowane przez Unię Europejską PANTONE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63256" y="642012"/>
            <a:ext cx="6683003" cy="1322677"/>
          </a:xfrm>
          <a:prstGeom prst="rect">
            <a:avLst/>
          </a:prstGeom>
          <a:noFill/>
        </p:spPr>
      </p:pic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680321" y="2336873"/>
            <a:ext cx="9691588" cy="4285996"/>
          </a:xfrm>
        </p:spPr>
        <p:txBody>
          <a:bodyPr>
            <a:normAutofit fontScale="92500" lnSpcReduction="20000"/>
          </a:bodyPr>
          <a:lstStyle/>
          <a:p>
            <a:pPr algn="just">
              <a:buFont typeface="Wingdings" pitchFamily="2" charset="2"/>
              <a:buChar char="§"/>
              <a:defRPr/>
            </a:pPr>
            <a:r>
              <a:rPr lang="pl-PL" b="1" dirty="0"/>
              <a:t>Działania:  </a:t>
            </a:r>
          </a:p>
          <a:p>
            <a:pPr lvl="1" algn="just">
              <a:buFont typeface="Wingdings" pitchFamily="2" charset="2"/>
              <a:buChar char="§"/>
              <a:defRPr/>
            </a:pPr>
            <a:r>
              <a:rPr lang="pl-PL" dirty="0"/>
              <a:t>przygotowanie językowe, kulturowe i ekonomiczne przed wyjazdem na staż,</a:t>
            </a:r>
          </a:p>
          <a:p>
            <a:pPr lvl="1" algn="just">
              <a:buFont typeface="Wingdings" pitchFamily="2" charset="2"/>
              <a:buChar char="§"/>
              <a:defRPr/>
            </a:pPr>
            <a:r>
              <a:rPr lang="pl-PL" dirty="0"/>
              <a:t>dwutygodniowe staże zawodowe realizowane w przedsiębiorstwach w krajach UE – Chorwacji, Szwecji, Irlandii, </a:t>
            </a:r>
          </a:p>
          <a:p>
            <a:pPr lvl="1" algn="just">
              <a:buFont typeface="Wingdings" pitchFamily="2" charset="2"/>
              <a:buChar char="§"/>
              <a:defRPr/>
            </a:pPr>
            <a:r>
              <a:rPr lang="pl-PL" dirty="0"/>
              <a:t>poznanie kultury i tradycji kraju przyjmującego – wycieczki i zajęcia kulturoznawcze.</a:t>
            </a:r>
          </a:p>
          <a:p>
            <a:pPr algn="just">
              <a:buFont typeface="Wingdings" pitchFamily="2" charset="2"/>
              <a:buChar char="§"/>
              <a:defRPr/>
            </a:pPr>
            <a:endParaRPr lang="pl-PL" dirty="0"/>
          </a:p>
          <a:p>
            <a:pPr algn="just">
              <a:buFont typeface="Wingdings" pitchFamily="2" charset="2"/>
              <a:buChar char="§"/>
              <a:defRPr/>
            </a:pPr>
            <a:r>
              <a:rPr lang="pl-PL" b="1" dirty="0"/>
              <a:t>Efekty: </a:t>
            </a:r>
          </a:p>
          <a:p>
            <a:pPr lvl="1" algn="just">
              <a:buFont typeface="Wingdings" pitchFamily="2" charset="2"/>
              <a:buChar char="§"/>
              <a:defRPr/>
            </a:pPr>
            <a:r>
              <a:rPr lang="pl-PL" dirty="0"/>
              <a:t>uznanie stażu jako połowy obowiązkowej w klasach technikum praktyki zawodowej, </a:t>
            </a:r>
          </a:p>
          <a:p>
            <a:pPr lvl="1" algn="just">
              <a:buFont typeface="Wingdings" pitchFamily="2" charset="2"/>
              <a:buChar char="§"/>
              <a:defRPr/>
            </a:pPr>
            <a:r>
              <a:rPr lang="pl-PL" dirty="0"/>
              <a:t>walidacja i uznanie kompetencji zawodowych w zawodach: technik fotografii </a:t>
            </a:r>
            <a:br>
              <a:rPr lang="pl-PL" dirty="0"/>
            </a:br>
            <a:r>
              <a:rPr lang="pl-PL" dirty="0"/>
              <a:t>i multimediów, technik usług fryzjerskich, technik żywienia i usług gastronomicznych, technik budownictwa,</a:t>
            </a:r>
          </a:p>
          <a:p>
            <a:pPr lvl="1" algn="just">
              <a:buFont typeface="Wingdings" pitchFamily="2" charset="2"/>
              <a:buChar char="§"/>
              <a:defRPr/>
            </a:pPr>
            <a:r>
              <a:rPr lang="pl-PL" dirty="0"/>
              <a:t>podniesienie kompetencji językowych i kulturowych uczestników,</a:t>
            </a:r>
          </a:p>
          <a:p>
            <a:pPr lvl="1" algn="just">
              <a:buFont typeface="Wingdings" pitchFamily="2" charset="2"/>
              <a:buChar char="§"/>
              <a:defRPr/>
            </a:pPr>
            <a:r>
              <a:rPr lang="pl-PL" dirty="0"/>
              <a:t>uzyskanie certyfikatów </a:t>
            </a:r>
            <a:r>
              <a:rPr lang="pl-PL" i="1" dirty="0" err="1"/>
              <a:t>Europass</a:t>
            </a:r>
            <a:r>
              <a:rPr lang="pl-PL" i="1" dirty="0"/>
              <a:t> – Mobilność </a:t>
            </a:r>
            <a:r>
              <a:rPr lang="pl-PL" dirty="0"/>
              <a:t>uznawanych we wszystkich krajach UE. </a:t>
            </a:r>
          </a:p>
          <a:p>
            <a:pPr algn="just">
              <a:buFont typeface="Wingdings" pitchFamily="2" charset="2"/>
              <a:buChar char="§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87444624"/>
      </p:ext>
    </p:extLst>
  </p:cSld>
  <p:clrMapOvr>
    <a:masterClrMapping/>
  </p:clrMapOvr>
  <p:transition spd="med">
    <p:cut thruBlk="1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rak dostępnego opisu zdjęcia.">
            <a:extLst>
              <a:ext uri="{FF2B5EF4-FFF2-40B4-BE49-F238E27FC236}">
                <a16:creationId xmlns:a16="http://schemas.microsoft.com/office/drawing/2014/main" id="{0E43C861-700F-1E2E-8062-9A4645886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29608" cy="36814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oże być zdjęciem przedstawiającym 10 osób i tekst">
            <a:extLst>
              <a:ext uri="{FF2B5EF4-FFF2-40B4-BE49-F238E27FC236}">
                <a16:creationId xmlns:a16="http://schemas.microsoft.com/office/drawing/2014/main" id="{18C15929-8D04-73FC-EF21-7B29D598B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8538" y="3461789"/>
            <a:ext cx="6343462" cy="33962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oże być zdjęciem przedstawiającym 4 osoby">
            <a:extLst>
              <a:ext uri="{FF2B5EF4-FFF2-40B4-BE49-F238E27FC236}">
                <a16:creationId xmlns:a16="http://schemas.microsoft.com/office/drawing/2014/main" id="{8BD6AE7D-B45C-76F4-EAC6-D80516FC1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96371"/>
            <a:ext cx="5831840" cy="3361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oże być zdjęciem przedstawiającym 5 osób i tekst">
            <a:extLst>
              <a:ext uri="{FF2B5EF4-FFF2-40B4-BE49-F238E27FC236}">
                <a16:creationId xmlns:a16="http://schemas.microsoft.com/office/drawing/2014/main" id="{8495D539-9A3A-D706-0453-4E4ADA55A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7"/>
          <a:stretch>
            <a:fillRect/>
          </a:stretch>
        </p:blipFill>
        <p:spPr bwMode="auto">
          <a:xfrm>
            <a:off x="5876367" y="0"/>
            <a:ext cx="4752404" cy="3582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Może być zdjęciem przedstawiającym tekst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25095" y="252412"/>
            <a:ext cx="3810000" cy="752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04627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nad morzem )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45522"/>
            <a:ext cx="4956553" cy="3712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 descr="Wycieczka )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7828" y="0"/>
            <a:ext cx="4373808" cy="32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Obraz może zawierać: chmura, niebo, na zewnątrz i przyroda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3268" y="-1"/>
            <a:ext cx="1961320" cy="316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 descr="dyplomy...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7391" y="3230339"/>
            <a:ext cx="7384609" cy="3627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rostokąt 6"/>
          <p:cNvSpPr/>
          <p:nvPr/>
        </p:nvSpPr>
        <p:spPr>
          <a:xfrm>
            <a:off x="153909" y="669958"/>
            <a:ext cx="47016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dirty="0">
                <a:solidFill>
                  <a:srgbClr val="FFFF00"/>
                </a:solidFill>
                <a:latin typeface="+mj-lt"/>
              </a:rPr>
              <a:t>Nasze wspomnienia…</a:t>
            </a:r>
          </a:p>
        </p:txBody>
      </p:sp>
      <p:pic>
        <p:nvPicPr>
          <p:cNvPr id="19458" name="Picture 2" descr="Może być zdjęciem przedstawiającym tekst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26695" y="2253932"/>
            <a:ext cx="3810000" cy="75247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159732117_3806071896150947_1118082986487283862_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1120" y="0"/>
            <a:ext cx="4237940" cy="2816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56368705_2140328982725255_452207301185503232_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392" y="1524000"/>
            <a:ext cx="4388328" cy="3291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55546965_2131799180244902_6049053435997716480_n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498198"/>
            <a:ext cx="4592320" cy="3397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159975648_3806070909484379_1273702512519468009_n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90080" y="2032000"/>
            <a:ext cx="5201920" cy="311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 descr="187816893_4007232569368211_763001014249118342_n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679268" cy="4310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 descr="188601418_4007230759368392_2980596283432540503_n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920" y="0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55853685_2131812010243619_4120000842440900608_n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38546" y="3982389"/>
            <a:ext cx="3061134" cy="2875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 descr="Może być zdjęciem przedstawiającym tekst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0" y="223520"/>
            <a:ext cx="3810000" cy="752476"/>
          </a:xfrm>
          <a:prstGeom prst="rect">
            <a:avLst/>
          </a:prstGeom>
          <a:noFill/>
        </p:spPr>
      </p:pic>
      <p:pic>
        <p:nvPicPr>
          <p:cNvPr id="9" name="Obraz 8" descr="160337965_3806070936151043_3873131758677151447_n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67323" y="4409440"/>
            <a:ext cx="4624677" cy="2448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edg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277163759_4982083491883109_245587656756407324_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91200" y="3926317"/>
            <a:ext cx="3586480" cy="2931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az 1" descr="275790749_4946869345404524_2752542204834954849_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050722"/>
            <a:ext cx="4031432" cy="2807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275954988_4946869002071225_1865615583035521213_n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21760" y="4083382"/>
            <a:ext cx="2164080" cy="2774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188785734_4007232112701590_6740360441518720697_n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61197" y="2179701"/>
            <a:ext cx="2830803" cy="4678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 descr="277757747_4996251773799614_8022382594354223141_n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819432" cy="4619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0" name="Picture 2" descr="Może być zdjęciem przedstawiającym tekst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86055" y="364172"/>
            <a:ext cx="3810000" cy="752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84295ADB-1C0F-4BAF-A94A-80272F138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16" y="783320"/>
            <a:ext cx="9613861" cy="1080938"/>
          </a:xfrm>
        </p:spPr>
        <p:txBody>
          <a:bodyPr>
            <a:normAutofit/>
          </a:bodyPr>
          <a:lstStyle/>
          <a:p>
            <a:pPr algn="ctr"/>
            <a:r>
              <a:rPr lang="pl-PL" sz="4800" dirty="0"/>
              <a:t>BRANŻOWA SZKOŁA I STOPNIA</a:t>
            </a: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32522946-647C-420E-A67E-D8DED3946A9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81038" y="2336800"/>
            <a:ext cx="9613900" cy="3598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sz="11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3 lata</a:t>
            </a:r>
          </a:p>
          <a:p>
            <a:endParaRPr lang="pl-PL" dirty="0"/>
          </a:p>
        </p:txBody>
      </p:sp>
      <p:pic>
        <p:nvPicPr>
          <p:cNvPr id="8" name="Obraz 7" descr="ujhkihlk.jpg">
            <a:extLst>
              <a:ext uri="{FF2B5EF4-FFF2-40B4-BE49-F238E27FC236}">
                <a16:creationId xmlns:a16="http://schemas.microsoft.com/office/drawing/2014/main" id="{8CFCC1A0-4B44-48CF-9456-7035614836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877" y="3830320"/>
            <a:ext cx="12251542" cy="3027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ssolv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26" y="2124158"/>
            <a:ext cx="4357562" cy="2905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A7A8F5E1-DA40-4CBF-91DD-8D64F1604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Monter zabudowy i robót wykończeniowych </a:t>
            </a:r>
            <a:br>
              <a:rPr lang="pl-PL" dirty="0"/>
            </a:br>
            <a:r>
              <a:rPr lang="pl-PL" dirty="0"/>
              <a:t>w budownictwie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39681" y="2692473"/>
            <a:ext cx="5957871" cy="3492427"/>
          </a:xfrm>
        </p:spPr>
        <p:txBody>
          <a:bodyPr>
            <a:normAutofit/>
          </a:bodyPr>
          <a:lstStyle/>
          <a:p>
            <a:pPr lvl="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1800" dirty="0"/>
              <a:t>montażu systemów suchej zabudowy</a:t>
            </a:r>
          </a:p>
          <a:p>
            <a:pPr lvl="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1800" dirty="0"/>
              <a:t>wykonywania robót malarsko-tapeciarskich</a:t>
            </a:r>
          </a:p>
          <a:p>
            <a:pPr lvl="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1800" dirty="0"/>
              <a:t>wykonywania robót posadzkarsko- okładzinowych</a:t>
            </a:r>
          </a:p>
          <a:p>
            <a:pPr marL="838200" indent="-838200" fontAlgn="ctr">
              <a:lnSpc>
                <a:spcPct val="110000"/>
              </a:lnSpc>
              <a:buNone/>
            </a:pPr>
            <a:endParaRPr lang="pl-PL" altLang="pl-PL" sz="18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670560" y="4380201"/>
            <a:ext cx="4860816" cy="497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l-PL" sz="2000" b="1" dirty="0">
                <a:solidFill>
                  <a:srgbClr val="FFFF00"/>
                </a:solidFill>
                <a:latin typeface="+mj-lt"/>
              </a:rPr>
              <a:t>Może zostać zatrudniony w:  </a:t>
            </a:r>
          </a:p>
        </p:txBody>
      </p:sp>
      <p:sp>
        <p:nvSpPr>
          <p:cNvPr id="9" name="Prostokąt 8"/>
          <p:cNvSpPr/>
          <p:nvPr/>
        </p:nvSpPr>
        <p:spPr>
          <a:xfrm>
            <a:off x="591632" y="4958537"/>
            <a:ext cx="48245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pl-PL" altLang="pl-PL" dirty="0"/>
              <a:t>  przedsiębiorstwach budowlanych</a:t>
            </a:r>
          </a:p>
          <a:p>
            <a:pPr algn="just">
              <a:buFont typeface="Wingdings" pitchFamily="2" charset="2"/>
              <a:buChar char="§"/>
            </a:pPr>
            <a:r>
              <a:rPr lang="pl-PL" altLang="pl-PL" dirty="0"/>
              <a:t>  firmach usługowych</a:t>
            </a:r>
          </a:p>
          <a:p>
            <a:pPr algn="just">
              <a:buFont typeface="Wingdings" pitchFamily="2" charset="2"/>
              <a:buChar char="§"/>
            </a:pPr>
            <a:r>
              <a:rPr lang="pl-PL" altLang="pl-PL" dirty="0"/>
              <a:t>  warsztatach rzemieślniczych</a:t>
            </a:r>
          </a:p>
        </p:txBody>
      </p:sp>
      <p:sp>
        <p:nvSpPr>
          <p:cNvPr id="10" name="Prostokąt 9"/>
          <p:cNvSpPr/>
          <p:nvPr/>
        </p:nvSpPr>
        <p:spPr>
          <a:xfrm>
            <a:off x="2995516" y="6042160"/>
            <a:ext cx="8964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altLang="pl-PL" sz="2400" b="1" dirty="0">
                <a:solidFill>
                  <a:srgbClr val="FFFF00"/>
                </a:solidFill>
                <a:latin typeface="+mj-lt"/>
              </a:rPr>
              <a:t>Może założyć własną działalności gospodarczą!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690481" y="2292316"/>
            <a:ext cx="4536504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838200" indent="-838200" fontAlgn="ctr"/>
            <a:r>
              <a:rPr lang="pl-PL" altLang="pl-PL" sz="2000" dirty="0">
                <a:solidFill>
                  <a:srgbClr val="FF0000"/>
                </a:solidFill>
                <a:latin typeface="+mj-lt"/>
              </a:rPr>
              <a:t>Uczy się i uzyskuje kwalifikacje do</a:t>
            </a:r>
            <a:r>
              <a:rPr lang="pl-PL" altLang="pl-PL" sz="2000" dirty="0">
                <a:solidFill>
                  <a:srgbClr val="FF0000"/>
                </a:solidFill>
                <a:latin typeface="Bookman Old Style" pitchFamily="18" charset="0"/>
              </a:rPr>
              <a:t>:</a:t>
            </a:r>
          </a:p>
        </p:txBody>
      </p:sp>
    </p:spTree>
  </p:cSld>
  <p:clrMapOvr>
    <a:masterClrMapping/>
  </p:clrMapOvr>
  <p:transition spd="med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2221" y="702428"/>
            <a:ext cx="9613861" cy="1080938"/>
          </a:xfrm>
        </p:spPr>
        <p:txBody>
          <a:bodyPr>
            <a:normAutofit/>
          </a:bodyPr>
          <a:lstStyle/>
          <a:p>
            <a:r>
              <a:rPr lang="pl-PL" dirty="0"/>
              <a:t>Stowarzyszenie ”Amor </a:t>
            </a:r>
            <a:r>
              <a:rPr lang="pl-PL" dirty="0" err="1"/>
              <a:t>Patriae</a:t>
            </a:r>
            <a:r>
              <a:rPr lang="pl-PL" dirty="0"/>
              <a:t>”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06121" y="2413072"/>
            <a:ext cx="8031879" cy="3746427"/>
          </a:xfrm>
        </p:spPr>
        <p:txBody>
          <a:bodyPr>
            <a:normAutofit/>
          </a:bodyPr>
          <a:lstStyle/>
          <a:p>
            <a:pPr algn="just"/>
            <a:r>
              <a:rPr lang="pl-PL" sz="2000" dirty="0"/>
              <a:t>Stowarzyszenie ”Amor </a:t>
            </a:r>
            <a:r>
              <a:rPr lang="pl-PL" sz="2000" dirty="0" err="1"/>
              <a:t>Patriae</a:t>
            </a:r>
            <a:r>
              <a:rPr lang="pl-PL" sz="2000" dirty="0"/>
              <a:t>” wniesie swoje doświadczenie          i ekspertyzę w zakresie szkolenia </a:t>
            </a:r>
            <a:r>
              <a:rPr lang="pl-PL" sz="2000" dirty="0" err="1"/>
              <a:t>proobronnego</a:t>
            </a:r>
            <a:r>
              <a:rPr lang="pl-PL" sz="2000" dirty="0"/>
              <a:t>, natomiast szkoła zapewni uczniom możliwość rozwijania swoich zainteresowań oraz kompetencji w tym obszarze. Planowane są także wspólne przedsięwzięcia, w tym obozy szkoleniowe, zajęcia terenowe oraz spotkania z przedstawicielami służb mundurowych.</a:t>
            </a:r>
          </a:p>
          <a:p>
            <a:pPr algn="just">
              <a:buNone/>
            </a:pPr>
            <a:endParaRPr lang="pl-PL" sz="2000" dirty="0"/>
          </a:p>
          <a:p>
            <a:r>
              <a:rPr lang="pl-PL" sz="2000" dirty="0"/>
              <a:t>Podpisane porozumienie to ważny krok w kierunku popularyzacji edukacji </a:t>
            </a:r>
            <a:r>
              <a:rPr lang="pl-PL" sz="2000" dirty="0" err="1"/>
              <a:t>proobronnej</a:t>
            </a:r>
            <a:r>
              <a:rPr lang="pl-PL" sz="2000" dirty="0"/>
              <a:t> i umacniania postaw obywatelskich wśród młodzieży. Obie strony deklarują pełne zaangażowanie w realizację podjętych zobowiązań oraz dalszy rozwój inicjatyw na rzecz bezpieczeństwa i patriotyzmu.</a:t>
            </a:r>
          </a:p>
        </p:txBody>
      </p:sp>
      <p:pic>
        <p:nvPicPr>
          <p:cNvPr id="7" name="Obraz 6" descr="Logo_Amor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2222500"/>
            <a:ext cx="3975100" cy="397510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78181991_2592669954157820_1118586221782630400_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425690"/>
            <a:ext cx="3885118" cy="3038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 descr="314503057_517764133696929_195487012952164227_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857" y="3399408"/>
            <a:ext cx="2418723" cy="3100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tekstu 1"/>
          <p:cNvSpPr txBox="1">
            <a:spLocks/>
          </p:cNvSpPr>
          <p:nvPr/>
        </p:nvSpPr>
        <p:spPr>
          <a:xfrm>
            <a:off x="420345" y="2018747"/>
            <a:ext cx="9276547" cy="1296144"/>
          </a:xfrm>
          <a:prstGeom prst="rect">
            <a:avLst/>
          </a:prstGeom>
        </p:spPr>
        <p:txBody>
          <a:bodyPr/>
          <a:lstStyle/>
          <a:p>
            <a:pPr marL="411163" indent="-342900" algn="just" defTabSz="914400" eaLnBrk="0" fontAlgn="base" hangingPunct="0"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§"/>
              <a:defRPr/>
            </a:pPr>
            <a:r>
              <a:rPr lang="pl-PL" sz="2000" dirty="0"/>
              <a:t>uczniowie zdobywają  kwalifikacje na zajęciach teoretycznych w szkole, </a:t>
            </a:r>
            <a:br>
              <a:rPr lang="pl-PL" sz="2000" dirty="0"/>
            </a:br>
            <a:r>
              <a:rPr lang="pl-PL" sz="2000" dirty="0"/>
              <a:t>      </a:t>
            </a:r>
          </a:p>
          <a:p>
            <a:pPr marL="411163" indent="-342900" algn="just" eaLnBrk="0" hangingPunct="0">
              <a:buClr>
                <a:schemeClr val="tx2"/>
              </a:buClr>
              <a:buSzPct val="95000"/>
              <a:buFont typeface="Wingdings" pitchFamily="2" charset="2"/>
              <a:buChar char="§"/>
              <a:defRPr/>
            </a:pPr>
            <a:r>
              <a:rPr lang="pl-PL" sz="2000" dirty="0"/>
              <a:t>praktykują w renomowanych zakładach prywatnych.</a:t>
            </a: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14478986-1382-4B45-9C9E-4FA945742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/>
              <a:t>FRYZJER</a:t>
            </a:r>
          </a:p>
        </p:txBody>
      </p:sp>
      <p:pic>
        <p:nvPicPr>
          <p:cNvPr id="14338" name="Picture 2" descr="Brak dostępnego opisu zdjęcia.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525473" y="3393440"/>
            <a:ext cx="5646207" cy="2915920"/>
          </a:xfrm>
          <a:prstGeom prst="rect">
            <a:avLst/>
          </a:prstGeom>
          <a:noFill/>
        </p:spPr>
      </p:pic>
      <p:pic>
        <p:nvPicPr>
          <p:cNvPr id="11" name="Obraz 10" descr="314358389_517764177030258_3509196211663463562_n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0430" y="3389249"/>
            <a:ext cx="2401330" cy="3212051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0" y="6163408"/>
            <a:ext cx="1219200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rgbClr val="C00000"/>
                </a:solidFill>
                <a:latin typeface="Bookman Old Style" pitchFamily="18" charset="0"/>
              </a:rPr>
              <a:t>Ukończenie szkoły zasadniczej pozwala podjąć naukę w liceum ogólnokształcącym dla dorosłych.</a:t>
            </a:r>
            <a:endParaRPr lang="pl-PL" sz="2000" dirty="0">
              <a:solidFill>
                <a:srgbClr val="C0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spd="med">
    <p:wipe dir="d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BC4C13-14CF-4063-A775-BE94D714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/>
              <a:t>ŚLUSARZ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8B8CE82-3D99-469E-B9AA-BD5B2CB39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072713"/>
            <a:ext cx="9613861" cy="35993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rgbClr val="FFFF00"/>
                </a:solidFill>
              </a:rPr>
              <a:t>Ślusarz</a:t>
            </a:r>
            <a:r>
              <a:rPr lang="pl-PL" dirty="0"/>
              <a:t> to jeden z podstawowych i najstarszych zawodów </a:t>
            </a:r>
            <a:br>
              <a:rPr lang="pl-PL" dirty="0"/>
            </a:br>
            <a:r>
              <a:rPr lang="pl-PL" dirty="0"/>
              <a:t>w przemyśle metalowym i maszynowym. Z tego też względu ma szerokie zastosowanie w gospodarce narodowej, głównie w usługach oraz wytwarzaniu i eksploatacji wyrobów technicznych branży metalowej. </a:t>
            </a:r>
          </a:p>
        </p:txBody>
      </p:sp>
      <p:pic>
        <p:nvPicPr>
          <p:cNvPr id="17410" name="Picture 2" descr="Czym zajmuje się ślusarz i jakie narzędzia są mu potrzebne? - Remobudowa.pl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26122" y="3644926"/>
            <a:ext cx="5725548" cy="3213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883662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/>
              <a:t>Patronat firmy </a:t>
            </a:r>
            <a:r>
              <a:rPr lang="pl-PL" b="1" dirty="0" err="1"/>
              <a:t>MONT-INOX</a:t>
            </a:r>
            <a:r>
              <a:rPr lang="pl-PL" b="1" dirty="0"/>
              <a:t> WELD  – nowoczesne kształcenie w zawodzie ślusarz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7054" y="2250832"/>
            <a:ext cx="6392008" cy="4211514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pl-PL" dirty="0"/>
              <a:t>   Podpisana umowa o współpracy  stwarza uczniom kształcącym się w zawodzie ślusarz perspektywę  nie tylko zdobywania zawodu, ale również zapoznania się z  nowoczesną kulturą pracy. W profesjonalnie wyposażonym zakładzie produkcyjnym  firmy </a:t>
            </a:r>
            <a:r>
              <a:rPr lang="pl-PL" b="1" dirty="0" err="1"/>
              <a:t>MONT-INOX</a:t>
            </a:r>
            <a:r>
              <a:rPr lang="pl-PL" b="1" dirty="0"/>
              <a:t> WELD</a:t>
            </a:r>
            <a:r>
              <a:rPr lang="pl-PL" dirty="0"/>
              <a:t> uczniowie będą mogli pracować </a:t>
            </a:r>
            <a:br>
              <a:rPr lang="pl-PL" dirty="0"/>
            </a:br>
            <a:r>
              <a:rPr lang="pl-PL" dirty="0"/>
              <a:t>w realnych warunkach poznając  jednoczesnym nowoczesne technologie i urządzenia. Dodatkowym atutem jest możliwość poszerzania kwalifikacji zawodowych w ramach kursów, szkoleń specjalistycznych oraz staży zagranicznych. Dla najlepszych absolwentów przewidziane jest również zatrudnienie na wydziałach produkcyjnych firmy patronackiej.</a:t>
            </a:r>
          </a:p>
        </p:txBody>
      </p:sp>
      <p:pic>
        <p:nvPicPr>
          <p:cNvPr id="88066" name="Picture 2" descr="Na zdjęciu właściciel firmy pan Damian Niemczyk i dyrektor Zespołu Szkół nr 5 w Sanoku – pani Elżbieta Kokoszka z dokumentem porozumienia. 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786880" y="1960879"/>
            <a:ext cx="3820160" cy="4962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ELEKTRYK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pl-PL" b="1" dirty="0"/>
              <a:t>Branżowa szkoła I stopnia</a:t>
            </a:r>
            <a:r>
              <a:rPr lang="pl-PL" dirty="0"/>
              <a:t> to dobry wybór, jeśli chcesz </a:t>
            </a:r>
            <a:r>
              <a:rPr lang="pl-PL" b="1" dirty="0"/>
              <a:t>szybko zdobyć zawód i iść do pracy</a:t>
            </a:r>
            <a:r>
              <a:rPr lang="pl-PL" dirty="0"/>
              <a:t>.</a:t>
            </a:r>
          </a:p>
          <a:p>
            <a:pPr algn="just">
              <a:buNone/>
            </a:pPr>
            <a:r>
              <a:rPr lang="pl-PL" b="1" dirty="0"/>
              <a:t>Czas nauki:</a:t>
            </a:r>
          </a:p>
          <a:p>
            <a:pPr lvl="1" algn="just">
              <a:buFont typeface="Wingdings" pitchFamily="2" charset="2"/>
              <a:buChar char="§"/>
            </a:pPr>
            <a:r>
              <a:rPr lang="pl-PL" b="1" dirty="0"/>
              <a:t>3 lata</a:t>
            </a:r>
            <a:endParaRPr lang="pl-PL" dirty="0"/>
          </a:p>
          <a:p>
            <a:pPr lvl="1" algn="just">
              <a:buFont typeface="Wingdings" pitchFamily="2" charset="2"/>
              <a:buChar char="§"/>
            </a:pPr>
            <a:r>
              <a:rPr lang="pl-PL" dirty="0"/>
              <a:t>nauka + </a:t>
            </a:r>
            <a:r>
              <a:rPr lang="pl-PL" b="1" dirty="0"/>
              <a:t>praktyki zawodowe</a:t>
            </a:r>
            <a:r>
              <a:rPr lang="pl-PL" dirty="0"/>
              <a:t> (u pracodawcy)</a:t>
            </a:r>
          </a:p>
          <a:p>
            <a:pPr>
              <a:buNone/>
            </a:pPr>
            <a:r>
              <a:rPr lang="pl-PL" b="1" dirty="0"/>
              <a:t>Praca po szkole</a:t>
            </a:r>
          </a:p>
          <a:p>
            <a:pPr lvl="1"/>
            <a:r>
              <a:rPr lang="pl-PL" dirty="0"/>
              <a:t>elektryk budowlany</a:t>
            </a:r>
          </a:p>
          <a:p>
            <a:pPr lvl="1"/>
            <a:r>
              <a:rPr lang="pl-PL" dirty="0"/>
              <a:t>pomocnik elektryka</a:t>
            </a:r>
          </a:p>
          <a:p>
            <a:pPr lvl="1"/>
            <a:r>
              <a:rPr lang="pl-PL" dirty="0"/>
              <a:t>monter instalacji</a:t>
            </a:r>
          </a:p>
          <a:p>
            <a:pPr lvl="1"/>
            <a:r>
              <a:rPr lang="pl-PL" dirty="0"/>
              <a:t>zakłady przemysłowe, firmy budowlane</a:t>
            </a:r>
          </a:p>
          <a:p>
            <a:pPr algn="just">
              <a:buNone/>
            </a:pPr>
            <a:endParaRPr lang="pl-PL" dirty="0"/>
          </a:p>
        </p:txBody>
      </p:sp>
      <p:pic>
        <p:nvPicPr>
          <p:cNvPr id="131074" name="Picture 2" descr="Elektryk – Szkoła Branżowa – ZSTi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4504" y="2869609"/>
            <a:ext cx="2393896" cy="3988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ELEKTRYK - c</a:t>
            </a:r>
            <a:r>
              <a:rPr lang="pl-PL" b="1" dirty="0"/>
              <a:t>zego się uczysz?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6165" y="2391194"/>
            <a:ext cx="4698358" cy="3599316"/>
          </a:xfrm>
        </p:spPr>
        <p:txBody>
          <a:bodyPr>
            <a:normAutofit/>
          </a:bodyPr>
          <a:lstStyle/>
          <a:p>
            <a:pPr algn="just"/>
            <a:r>
              <a:rPr lang="pl-PL" b="1" dirty="0"/>
              <a:t>Przedmioty zawodowe:</a:t>
            </a:r>
            <a:endParaRPr lang="pl-PL" dirty="0"/>
          </a:p>
          <a:p>
            <a:pPr lvl="1" algn="just"/>
            <a:r>
              <a:rPr lang="pl-PL" dirty="0"/>
              <a:t>podstawy elektrotechniki</a:t>
            </a:r>
          </a:p>
          <a:p>
            <a:pPr lvl="1" algn="just"/>
            <a:r>
              <a:rPr lang="pl-PL" dirty="0"/>
              <a:t>instalacje elektryczne</a:t>
            </a:r>
          </a:p>
          <a:p>
            <a:pPr lvl="1" algn="just"/>
            <a:r>
              <a:rPr lang="pl-PL" dirty="0"/>
              <a:t>maszyny i urządzenia elektryczne</a:t>
            </a:r>
          </a:p>
          <a:p>
            <a:pPr lvl="1" algn="just"/>
            <a:r>
              <a:rPr lang="pl-PL" dirty="0"/>
              <a:t>czytanie schematów</a:t>
            </a:r>
          </a:p>
          <a:p>
            <a:pPr lvl="1" algn="just"/>
            <a:r>
              <a:rPr lang="pl-PL" dirty="0"/>
              <a:t>pomiary elektryczne</a:t>
            </a:r>
          </a:p>
          <a:p>
            <a:pPr lvl="1" algn="just"/>
            <a:r>
              <a:rPr lang="pl-PL" dirty="0"/>
              <a:t>BHP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806472" y="2436461"/>
            <a:ext cx="4700058" cy="3599316"/>
          </a:xfrm>
        </p:spPr>
        <p:txBody>
          <a:bodyPr>
            <a:normAutofit/>
          </a:bodyPr>
          <a:lstStyle/>
          <a:p>
            <a:pPr algn="just"/>
            <a:r>
              <a:rPr lang="pl-PL" b="1" dirty="0"/>
              <a:t>Ogólne:</a:t>
            </a:r>
            <a:endParaRPr lang="pl-PL" dirty="0"/>
          </a:p>
          <a:p>
            <a:pPr lvl="1" algn="just"/>
            <a:r>
              <a:rPr lang="pl-PL" dirty="0"/>
              <a:t>język polski</a:t>
            </a:r>
          </a:p>
          <a:p>
            <a:pPr lvl="1" algn="just"/>
            <a:r>
              <a:rPr lang="pl-PL" dirty="0"/>
              <a:t>matematyka</a:t>
            </a:r>
          </a:p>
          <a:p>
            <a:pPr lvl="1" algn="just"/>
            <a:r>
              <a:rPr lang="pl-PL" dirty="0"/>
              <a:t>język obcy</a:t>
            </a:r>
          </a:p>
          <a:p>
            <a:pPr lvl="1" algn="just"/>
            <a:r>
              <a:rPr lang="pl-PL" dirty="0"/>
              <a:t>WF</a:t>
            </a:r>
          </a:p>
          <a:p>
            <a:pPr algn="just">
              <a:buNone/>
            </a:pPr>
            <a:r>
              <a:rPr lang="pl-PL" sz="2000" b="1" i="1" dirty="0"/>
              <a:t>(bez rozszerzeń i bez matury)</a:t>
            </a:r>
            <a:endParaRPr lang="pl-PL" sz="2000" b="1" dirty="0"/>
          </a:p>
          <a:p>
            <a:pPr algn="just">
              <a:buNone/>
            </a:pPr>
            <a:endParaRPr lang="pl-PL" i="1" dirty="0"/>
          </a:p>
        </p:txBody>
      </p:sp>
      <p:pic>
        <p:nvPicPr>
          <p:cNvPr id="132098" name="Picture 2" descr="ZSP2 - Szkoła Branżow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6883" y="2014466"/>
            <a:ext cx="3745117" cy="4841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1"/>
          <p:cNvSpPr txBox="1">
            <a:spLocks/>
          </p:cNvSpPr>
          <p:nvPr/>
        </p:nvSpPr>
        <p:spPr>
          <a:xfrm>
            <a:off x="406400" y="2008842"/>
            <a:ext cx="10216587" cy="432048"/>
          </a:xfrm>
          <a:prstGeom prst="rect">
            <a:avLst/>
          </a:prstGeom>
        </p:spPr>
        <p:txBody>
          <a:bodyPr/>
          <a:lstStyle/>
          <a:p>
            <a:pPr marL="411163" indent="-342900" algn="ctr" defTabSz="91440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tabLst>
                <a:tab pos="271463" algn="l"/>
              </a:tabLst>
              <a:defRPr/>
            </a:pPr>
            <a:r>
              <a:rPr lang="pl-PL" dirty="0">
                <a:solidFill>
                  <a:srgbClr val="FFFF00"/>
                </a:solidFill>
                <a:latin typeface="Bookman Old Style" pitchFamily="18" charset="0"/>
              </a:rPr>
              <a:t>    </a:t>
            </a:r>
            <a:r>
              <a:rPr lang="pl-PL" sz="2400" b="1" dirty="0">
                <a:solidFill>
                  <a:srgbClr val="FFFF00"/>
                </a:solidFill>
                <a:latin typeface="+mj-lt"/>
              </a:rPr>
              <a:t>Zapisz się do klasy </a:t>
            </a:r>
            <a:r>
              <a:rPr lang="pl-PL" sz="2400" b="1" dirty="0" err="1">
                <a:solidFill>
                  <a:srgbClr val="FFFF00"/>
                </a:solidFill>
                <a:latin typeface="+mj-lt"/>
              </a:rPr>
              <a:t>wielozawodowej</a:t>
            </a:r>
            <a:r>
              <a:rPr lang="pl-PL" sz="2400" b="1" dirty="0">
                <a:solidFill>
                  <a:srgbClr val="FFFF00"/>
                </a:solidFill>
                <a:latin typeface="+mj-lt"/>
              </a:rPr>
              <a:t> -  chciałbyś zostać:</a:t>
            </a:r>
            <a:endParaRPr lang="pl-PL" sz="1050" dirty="0">
              <a:latin typeface="+mj-lt"/>
            </a:endParaRPr>
          </a:p>
          <a:p>
            <a:pPr marL="411163" indent="-342900" defTabSz="91440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tabLst>
                <a:tab pos="271463" algn="l"/>
              </a:tabLst>
              <a:defRPr/>
            </a:pPr>
            <a:br>
              <a:rPr lang="pl-PL" sz="1600" b="1" dirty="0">
                <a:latin typeface="Comic Sans MS" pitchFamily="66" charset="0"/>
              </a:rPr>
            </a:br>
            <a:endParaRPr lang="pl-PL" sz="1600" b="1" dirty="0">
              <a:latin typeface="Comic Sans MS" pitchFamily="66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418799" y="174296"/>
            <a:ext cx="813690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0000"/>
                </a:solidFill>
                <a:latin typeface="Bookman Old Style" pitchFamily="18" charset="0"/>
              </a:rPr>
              <a:t>Sam wybierz przyszłość – wykształcimy Cię w każdym zawodzie!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04800" y="6027003"/>
            <a:ext cx="11389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163" indent="-342900" algn="ctr" eaLnBrk="0" hangingPunct="0">
              <a:lnSpc>
                <a:spcPct val="150000"/>
              </a:lnSpc>
              <a:spcBef>
                <a:spcPts val="700"/>
              </a:spcBef>
              <a:buClr>
                <a:schemeClr val="tx2"/>
              </a:buClr>
              <a:buSzPct val="95000"/>
              <a:tabLst>
                <a:tab pos="271463" algn="l"/>
              </a:tabLst>
              <a:defRPr/>
            </a:pPr>
            <a:r>
              <a:rPr lang="pl-PL" sz="1600" b="1" dirty="0">
                <a:solidFill>
                  <a:srgbClr val="FFFF00"/>
                </a:solidFill>
                <a:latin typeface="+mj-lt"/>
              </a:rPr>
              <a:t>Wiedzę z przedmiotów ogólnokształcących uczniowie zdobywają w naszej szkole kształcenie teoretyczne zawodowe ma formę kursów w Ośrodkach Dokształcania i Doskonalenia Zawodowego.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2027548" y="2433660"/>
            <a:ext cx="64807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Font typeface="Wingdings" pitchFamily="2" charset="2"/>
              <a:buChar char="§"/>
            </a:pPr>
            <a:r>
              <a:rPr lang="pl-PL" sz="1600" dirty="0">
                <a:latin typeface="+mj-lt"/>
              </a:rPr>
              <a:t> </a:t>
            </a:r>
            <a:r>
              <a:rPr lang="pl-PL" dirty="0">
                <a:latin typeface="+mj-lt"/>
              </a:rPr>
              <a:t>ślusarzem?</a:t>
            </a:r>
          </a:p>
          <a:p>
            <a:pPr lvl="0" algn="just">
              <a:buFont typeface="Wingdings" pitchFamily="2" charset="2"/>
              <a:buChar char="§"/>
            </a:pPr>
            <a:r>
              <a:rPr lang="pl-PL" dirty="0">
                <a:latin typeface="+mj-lt"/>
              </a:rPr>
              <a:t> blacharzem lub blacharzem samochodowym?</a:t>
            </a:r>
          </a:p>
          <a:p>
            <a:pPr lvl="0" algn="just">
              <a:buFont typeface="Wingdings" pitchFamily="2" charset="2"/>
              <a:buChar char="§"/>
            </a:pPr>
            <a:r>
              <a:rPr lang="pl-PL" dirty="0">
                <a:latin typeface="+mj-lt"/>
              </a:rPr>
              <a:t> stolarzem?</a:t>
            </a:r>
          </a:p>
          <a:p>
            <a:pPr lvl="0" algn="just">
              <a:buFont typeface="Wingdings" pitchFamily="2" charset="2"/>
              <a:buChar char="§"/>
            </a:pPr>
            <a:r>
              <a:rPr lang="pl-PL" dirty="0">
                <a:latin typeface="+mj-lt"/>
              </a:rPr>
              <a:t> elektromechanikiem?</a:t>
            </a:r>
          </a:p>
          <a:p>
            <a:pPr lvl="0" algn="just">
              <a:buFont typeface="Wingdings" pitchFamily="2" charset="2"/>
              <a:buChar char="§"/>
            </a:pPr>
            <a:r>
              <a:rPr lang="pl-PL" dirty="0">
                <a:latin typeface="+mj-lt"/>
              </a:rPr>
              <a:t> cukiernikiem? </a:t>
            </a:r>
          </a:p>
          <a:p>
            <a:pPr lvl="0" algn="just">
              <a:buFont typeface="Wingdings" pitchFamily="2" charset="2"/>
              <a:buChar char="§"/>
            </a:pPr>
            <a:r>
              <a:rPr lang="pl-PL" dirty="0">
                <a:latin typeface="+mj-lt"/>
              </a:rPr>
              <a:t> piekarzem?</a:t>
            </a:r>
          </a:p>
          <a:p>
            <a:pPr lvl="0" algn="just">
              <a:buFont typeface="Wingdings" pitchFamily="2" charset="2"/>
              <a:buChar char="§"/>
            </a:pPr>
            <a:r>
              <a:rPr lang="pl-PL" dirty="0">
                <a:latin typeface="+mj-lt"/>
              </a:rPr>
              <a:t> elektromechanikiem pojazdów samochodowych? </a:t>
            </a:r>
          </a:p>
          <a:p>
            <a:pPr lvl="0" algn="just">
              <a:buFont typeface="Wingdings" pitchFamily="2" charset="2"/>
              <a:buChar char="§"/>
            </a:pPr>
            <a:r>
              <a:rPr lang="pl-PL" dirty="0">
                <a:latin typeface="+mj-lt"/>
              </a:rPr>
              <a:t> elektrykiem?</a:t>
            </a:r>
          </a:p>
          <a:p>
            <a:pPr lvl="0" algn="just">
              <a:buFont typeface="Wingdings" pitchFamily="2" charset="2"/>
              <a:buChar char="§"/>
            </a:pPr>
            <a:r>
              <a:rPr lang="pl-PL" dirty="0">
                <a:latin typeface="+mj-lt"/>
              </a:rPr>
              <a:t> fotografem?</a:t>
            </a:r>
          </a:p>
          <a:p>
            <a:pPr lvl="0" algn="just">
              <a:buFont typeface="Wingdings" pitchFamily="2" charset="2"/>
              <a:buChar char="§"/>
            </a:pPr>
            <a:r>
              <a:rPr lang="pl-PL" dirty="0">
                <a:latin typeface="+mj-lt"/>
              </a:rPr>
              <a:t> kowalem, krawcem czy lakiernikiem? 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2819636" y="5635228"/>
            <a:ext cx="655272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0000"/>
                </a:solidFill>
                <a:latin typeface="+mj-lt"/>
              </a:rPr>
              <a:t>Możesz też sam wybrać każdy inny zawód!</a:t>
            </a:r>
            <a:endParaRPr lang="pl-PL" dirty="0">
              <a:latin typeface="+mj-lt"/>
            </a:endParaRPr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id="{269554AE-0124-4408-B4A3-DF7EAE161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800" dirty="0"/>
              <a:t>Klasa wielozawodowa  </a:t>
            </a:r>
          </a:p>
        </p:txBody>
      </p:sp>
      <p:sp>
        <p:nvSpPr>
          <p:cNvPr id="8" name="Prostokąt 7"/>
          <p:cNvSpPr/>
          <p:nvPr/>
        </p:nvSpPr>
        <p:spPr>
          <a:xfrm>
            <a:off x="8514103" y="1686560"/>
            <a:ext cx="2621257" cy="45089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87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?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418799" y="174296"/>
            <a:ext cx="813690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0000"/>
                </a:solidFill>
                <a:latin typeface="Bookman Old Style" pitchFamily="18" charset="0"/>
              </a:rPr>
              <a:t>Sam wybierz przyszłość – wykształcimy Cię w każdym zawodzie!</a:t>
            </a:r>
            <a:endParaRPr lang="pl-PL" dirty="0"/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id="{269554AE-0124-4408-B4A3-DF7EAE161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800" dirty="0"/>
              <a:t>Klasa wielozawodowa  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4991134" y="3813200"/>
            <a:ext cx="6560786" cy="11695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rgbClr val="003366"/>
                </a:solidFill>
                <a:latin typeface="Bookman Old Style" pitchFamily="18" charset="0"/>
              </a:rPr>
              <a:t>WYNAGRODZENIE ZA PRACĘ: </a:t>
            </a:r>
            <a:br>
              <a:rPr lang="pl-PL" sz="1600" b="1" dirty="0">
                <a:solidFill>
                  <a:srgbClr val="003366"/>
                </a:solidFill>
                <a:latin typeface="Bookman Old Style" pitchFamily="18" charset="0"/>
              </a:rPr>
            </a:br>
            <a:r>
              <a:rPr lang="pl-PL" dirty="0">
                <a:solidFill>
                  <a:srgbClr val="FF0000"/>
                </a:solidFill>
              </a:rPr>
              <a:t>-  w I klasie nie mniej niż 8% - </a:t>
            </a:r>
            <a:r>
              <a:rPr lang="pl-PL" dirty="0"/>
              <a:t>701,74 zł ( netto: 587,77 zł )</a:t>
            </a:r>
            <a:endParaRPr lang="pl-PL" dirty="0">
              <a:solidFill>
                <a:srgbClr val="FF0000"/>
              </a:solidFill>
            </a:endParaRPr>
          </a:p>
          <a:p>
            <a:r>
              <a:rPr lang="pl-PL" dirty="0">
                <a:solidFill>
                  <a:srgbClr val="FF0000"/>
                </a:solidFill>
              </a:rPr>
              <a:t>-  w II klasie nie mniej niż 9% - </a:t>
            </a:r>
            <a:r>
              <a:rPr lang="pl-PL" dirty="0"/>
              <a:t>789,45 zł ( netto: 651,71 zł )</a:t>
            </a:r>
            <a:endParaRPr lang="pl-PL" dirty="0">
              <a:solidFill>
                <a:srgbClr val="FF0000"/>
              </a:solidFill>
            </a:endParaRPr>
          </a:p>
          <a:p>
            <a:r>
              <a:rPr lang="pl-PL" dirty="0">
                <a:solidFill>
                  <a:srgbClr val="FF0000"/>
                </a:solidFill>
              </a:rPr>
              <a:t>-  w III klasie nie mniej niż 10% - </a:t>
            </a:r>
            <a:r>
              <a:rPr lang="pl-PL" dirty="0"/>
              <a:t>877,17 zł ( netto: 714,48 zł) 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274320" y="1998009"/>
            <a:ext cx="6868160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pl-PL" sz="1200" b="1" dirty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r>
              <a:rPr lang="pl-PL" sz="2000" b="1" dirty="0">
                <a:solidFill>
                  <a:srgbClr val="FF0000"/>
                </a:solidFill>
                <a:latin typeface="+mj-lt"/>
              </a:rPr>
              <a:t>Nauka zawodu młodocianych jest organizowana przez pracodawcę, który zawarł z uczniem umowę o pracę. </a:t>
            </a:r>
          </a:p>
          <a:p>
            <a:pPr algn="ctr"/>
            <a:endParaRPr lang="pl-PL" sz="800" b="1" dirty="0">
              <a:solidFill>
                <a:srgbClr val="FF0000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pl-PL" sz="1600" b="1" dirty="0">
                <a:solidFill>
                  <a:srgbClr val="FF0000"/>
                </a:solidFill>
                <a:latin typeface="+mj-lt"/>
              </a:rPr>
              <a:t>Z tego tytułu przysługują im uprawnienia pracownicze takie jak:</a:t>
            </a:r>
            <a:endParaRPr lang="pl-PL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Symbol zastępczy tekstu 1"/>
          <p:cNvSpPr txBox="1">
            <a:spLocks/>
          </p:cNvSpPr>
          <p:nvPr/>
        </p:nvSpPr>
        <p:spPr bwMode="auto">
          <a:xfrm>
            <a:off x="2130924" y="5157124"/>
            <a:ext cx="7848872" cy="63837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82296" bIns="0"/>
          <a:lstStyle/>
          <a:p>
            <a:pPr marL="54864" algn="ctr" eaLnBrk="0" hangingPunct="0">
              <a:spcBef>
                <a:spcPts val="700"/>
              </a:spcBef>
              <a:buClr>
                <a:schemeClr val="tx2"/>
              </a:buClr>
              <a:buSzPct val="95000"/>
              <a:defRPr/>
            </a:pPr>
            <a:r>
              <a:rPr lang="pl-PL" sz="1400" b="1" dirty="0">
                <a:solidFill>
                  <a:srgbClr val="FF0000"/>
                </a:solidFill>
                <a:latin typeface="+mj-lt"/>
              </a:rPr>
              <a:t>Uczniowie, który zdobyli wiedzę i umiejętności zawodowe oraz zdali egzamin czeladniczy mogą być zatrudnieni przez pracodawcę!</a:t>
            </a:r>
            <a:br>
              <a:rPr lang="pl-PL" sz="2000" b="1" dirty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pl-PL" sz="2000" b="1" dirty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endParaRPr lang="pl-PL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14" name="Symbol zastępczy tekstu 1"/>
          <p:cNvSpPr txBox="1">
            <a:spLocks/>
          </p:cNvSpPr>
          <p:nvPr/>
        </p:nvSpPr>
        <p:spPr>
          <a:xfrm>
            <a:off x="1118785" y="5887753"/>
            <a:ext cx="9856381" cy="756887"/>
          </a:xfrm>
          <a:prstGeom prst="rect">
            <a:avLst/>
          </a:prstGeom>
        </p:spPr>
        <p:txBody>
          <a:bodyPr/>
          <a:lstStyle/>
          <a:p>
            <a:pPr marL="411163" indent="-342900" algn="ctr" defTabSz="914400" eaLnBrk="0" fontAlgn="base" hangingPunct="0">
              <a:lnSpc>
                <a:spcPct val="15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defRPr/>
            </a:pPr>
            <a:r>
              <a:rPr lang="pl-PL" sz="1400" dirty="0">
                <a:solidFill>
                  <a:srgbClr val="FFFF00"/>
                </a:solidFill>
                <a:latin typeface="+mj-lt"/>
              </a:rPr>
              <a:t>       </a:t>
            </a:r>
            <a:r>
              <a:rPr lang="pl-PL" sz="1400" b="1" dirty="0">
                <a:solidFill>
                  <a:srgbClr val="FFFF00"/>
                </a:solidFill>
                <a:latin typeface="+mj-lt"/>
              </a:rPr>
              <a:t>Po ukończeniu Szkoły Branżowej I Stopnia - każdy absolwent może kontynuować podnoszenie swoich kwalifikacji w bezpłatnym liceum ogólnokształcącym, w formie zaocznej (co dwa tygodnie piątek - sobota).</a:t>
            </a:r>
          </a:p>
          <a:p>
            <a:pPr marL="411163" indent="-342900" algn="ctr" defTabSz="914400" eaLnBrk="0" fontAlgn="base" hangingPunct="0">
              <a:lnSpc>
                <a:spcPct val="15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defRPr/>
            </a:pPr>
            <a:r>
              <a:rPr lang="pl-PL" sz="800" b="1" dirty="0">
                <a:solidFill>
                  <a:srgbClr val="FFFF00"/>
                </a:solidFill>
                <a:latin typeface="Bookman Old Style" pitchFamily="18" charset="0"/>
              </a:rPr>
              <a:t>  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275848" y="3357137"/>
            <a:ext cx="63367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1400" dirty="0"/>
              <a:t>  opłacane składki ZUS na ubezpieczenie społeczne i zdrowotne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1400" dirty="0"/>
              <a:t>  wliczanie okresu zatrudnienia do staż pracy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1400" dirty="0"/>
              <a:t>  zasiłek chorobowy na zwolnienia lekarskie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1400" dirty="0"/>
              <a:t>  prawo do urlopu wypoczynkowego</a:t>
            </a:r>
          </a:p>
        </p:txBody>
      </p:sp>
      <p:sp>
        <p:nvSpPr>
          <p:cNvPr id="16" name="Strzałka w lewo 15"/>
          <p:cNvSpPr/>
          <p:nvPr/>
        </p:nvSpPr>
        <p:spPr>
          <a:xfrm rot="18897481">
            <a:off x="9117493" y="2578581"/>
            <a:ext cx="2063270" cy="813833"/>
          </a:xfrm>
          <a:prstGeom prst="leftArrow">
            <a:avLst>
              <a:gd name="adj1" fmla="val 5023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Strzałka w lewo 16"/>
          <p:cNvSpPr/>
          <p:nvPr/>
        </p:nvSpPr>
        <p:spPr>
          <a:xfrm rot="10336661">
            <a:off x="224299" y="5226923"/>
            <a:ext cx="1709971" cy="813833"/>
          </a:xfrm>
          <a:prstGeom prst="leftArrow">
            <a:avLst>
              <a:gd name="adj1" fmla="val 5023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ED35A2FC-D8F3-4F7F-B7F6-E6A2A6E43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Kształcenie pracowników młodocianych</a:t>
            </a:r>
          </a:p>
        </p:txBody>
      </p:sp>
      <p:sp>
        <p:nvSpPr>
          <p:cNvPr id="18435" name="Symbol zastępczy zawartości 2"/>
          <p:cNvSpPr>
            <a:spLocks noGrp="1"/>
          </p:cNvSpPr>
          <p:nvPr>
            <p:ph idx="1"/>
          </p:nvPr>
        </p:nvSpPr>
        <p:spPr>
          <a:xfrm>
            <a:off x="680321" y="2336872"/>
            <a:ext cx="9733679" cy="396232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altLang="pl-PL" dirty="0"/>
              <a:t>   Nauka zawodu młodocianych jest organizowana przez pracodawcę, który zawarł z uczniem umowę o pracę w celu przygotowania zawodowego. Z tego tytułu młodociani pracownicy objęci są przepisami kodeksu pracy, przysługują im uprawnienia takie jak:</a:t>
            </a:r>
          </a:p>
          <a:p>
            <a:pPr>
              <a:buNone/>
            </a:pPr>
            <a:endParaRPr lang="pl-PL" altLang="pl-PL" sz="1050" b="1" dirty="0"/>
          </a:p>
          <a:p>
            <a:pPr lvl="1" algn="just">
              <a:buFont typeface="Wingdings" pitchFamily="2" charset="2"/>
              <a:buChar char="§"/>
            </a:pPr>
            <a:r>
              <a:rPr lang="pl-PL" altLang="pl-PL" dirty="0"/>
              <a:t>wynagrodzenia za pracę,  </a:t>
            </a:r>
          </a:p>
          <a:p>
            <a:pPr lvl="1" algn="just">
              <a:buFont typeface="Wingdings" pitchFamily="2" charset="2"/>
              <a:buChar char="§"/>
            </a:pPr>
            <a:r>
              <a:rPr lang="pl-PL" altLang="pl-PL" dirty="0"/>
              <a:t>opłacane składki ZUS na ubezpieczenie społeczne i zdrowotne,</a:t>
            </a:r>
          </a:p>
          <a:p>
            <a:pPr lvl="1" algn="just">
              <a:buFont typeface="Wingdings" pitchFamily="2" charset="2"/>
              <a:buChar char="§"/>
            </a:pPr>
            <a:r>
              <a:rPr lang="pl-PL" altLang="pl-PL" dirty="0"/>
              <a:t>wliczania okresu zatrudnienia do stażu pracy,</a:t>
            </a:r>
          </a:p>
          <a:p>
            <a:pPr lvl="1" algn="just">
              <a:buFont typeface="Wingdings" pitchFamily="2" charset="2"/>
              <a:buChar char="§"/>
            </a:pPr>
            <a:r>
              <a:rPr lang="pl-PL" altLang="pl-PL" dirty="0"/>
              <a:t>zwolnienia lekarskie,</a:t>
            </a:r>
          </a:p>
          <a:p>
            <a:pPr lvl="1" algn="just">
              <a:buFont typeface="Wingdings" pitchFamily="2" charset="2"/>
              <a:buChar char="§"/>
            </a:pPr>
            <a:r>
              <a:rPr lang="pl-PL" altLang="pl-PL" dirty="0"/>
              <a:t>prawo do urlopu wypoczynkowego.</a:t>
            </a:r>
          </a:p>
        </p:txBody>
      </p:sp>
      <p:sp>
        <p:nvSpPr>
          <p:cNvPr id="5" name="Prostokąt 4"/>
          <p:cNvSpPr/>
          <p:nvPr/>
        </p:nvSpPr>
        <p:spPr>
          <a:xfrm>
            <a:off x="9286263" y="2143760"/>
            <a:ext cx="2621257" cy="45089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87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!</a:t>
            </a:r>
            <a:endParaRPr lang="pl-PL" sz="287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F57C71-5851-4DC6-80AF-759EE4349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LICEUM OGÓLNOKSZTAŁCĄCE DLA DOROSŁYCH</a:t>
            </a:r>
            <a:br>
              <a:rPr lang="pl-PL" dirty="0"/>
            </a:br>
            <a:r>
              <a:rPr lang="pl-PL" dirty="0"/>
              <a:t> – 3 lata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3C24604-9C77-4C23-A80B-B8B6976A0F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l-PL" altLang="pl-PL" dirty="0"/>
              <a:t>3 lata (6 semestrów) - zakończone egzaminem maturalnym. </a:t>
            </a:r>
          </a:p>
          <a:p>
            <a:pPr algn="just"/>
            <a:endParaRPr lang="pl-PL" altLang="pl-PL" dirty="0"/>
          </a:p>
          <a:p>
            <a:pPr algn="just"/>
            <a:r>
              <a:rPr lang="pl-PL" altLang="pl-PL" dirty="0"/>
              <a:t>Osoby które nie przystępują do egzaminu maturalnego otrzymują świadectwo ukończenia liceum ogólnokształcącego potwierdzającego wykształcenie średnie. </a:t>
            </a:r>
          </a:p>
          <a:p>
            <a:pPr algn="just"/>
            <a:endParaRPr lang="pl-PL" altLang="pl-PL" dirty="0"/>
          </a:p>
          <a:p>
            <a:pPr algn="just"/>
            <a:r>
              <a:rPr lang="pl-PL" altLang="pl-PL" dirty="0"/>
              <a:t>Forma kształcenia: zaoczna.</a:t>
            </a:r>
          </a:p>
          <a:p>
            <a:pPr marL="0" indent="0" algn="just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0703013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DJI_001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2429" y="4367487"/>
            <a:ext cx="4250051" cy="2490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rostokąt 6"/>
          <p:cNvSpPr/>
          <p:nvPr/>
        </p:nvSpPr>
        <p:spPr>
          <a:xfrm>
            <a:off x="814450" y="856734"/>
            <a:ext cx="43858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4800" b="1" dirty="0"/>
              <a:t>NASZA SZKOŁA</a:t>
            </a:r>
            <a:endParaRPr lang="pl-PL" sz="4800" b="1" dirty="0">
              <a:cs typeface="Tahoma" pitchFamily="34" charset="0"/>
            </a:endParaRPr>
          </a:p>
        </p:txBody>
      </p:sp>
      <p:pic>
        <p:nvPicPr>
          <p:cNvPr id="9" name="Obraz 8" descr="Podsumowanie-roku-w-Zespole-Szkol-nr-5-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765040" y="1968511"/>
            <a:ext cx="7366000" cy="4913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 descr="Podsumowanie-roku-w-Zespole-Szkol-nr-5-2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365760" y="1991867"/>
            <a:ext cx="4249602" cy="2519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edge/>
  </p:transition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10793</TotalTime>
  <Words>2922</Words>
  <Application>Microsoft Office PowerPoint</Application>
  <PresentationFormat>Panoramiczny</PresentationFormat>
  <Paragraphs>398</Paragraphs>
  <Slides>120</Slides>
  <Notes>7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120</vt:i4>
      </vt:variant>
    </vt:vector>
  </HeadingPairs>
  <TitlesOfParts>
    <vt:vector size="131" baseType="lpstr">
      <vt:lpstr>Arial</vt:lpstr>
      <vt:lpstr>Arial Black</vt:lpstr>
      <vt:lpstr>Arial Rounded MT Bold</vt:lpstr>
      <vt:lpstr>Bookman Old Style</vt:lpstr>
      <vt:lpstr>Calibri</vt:lpstr>
      <vt:lpstr>Comic Sans MS</vt:lpstr>
      <vt:lpstr>Tahoma</vt:lpstr>
      <vt:lpstr>Times New Roman</vt:lpstr>
      <vt:lpstr>Trebuchet MS</vt:lpstr>
      <vt:lpstr>Wingdings</vt:lpstr>
      <vt:lpstr>Berlin</vt:lpstr>
      <vt:lpstr>Zespół Szkół nr 5 im. Ignacego Łukasiewicza w Sanoku</vt:lpstr>
      <vt:lpstr> Ósmoklasisto – zastanawiasz się co dalej?  </vt:lpstr>
      <vt:lpstr>ZAPRASZAMY</vt:lpstr>
      <vt:lpstr>Typy szkół w ZS nr 5 w Sanoku</vt:lpstr>
      <vt:lpstr>Prezentacja programu PowerPoint</vt:lpstr>
      <vt:lpstr>Prezentacja programu PowerPoint</vt:lpstr>
      <vt:lpstr>Oddział Przygotowania Wojskowego  (dla osób zainteresowanych służbą wojskową)</vt:lpstr>
      <vt:lpstr>Współpraca ze Stowarzyszeniem Proobronnym  „Amor Patriae” (oddział podkarpacki) w celu: </vt:lpstr>
      <vt:lpstr>Stowarzyszenie ”Amor Patriae”</vt:lpstr>
      <vt:lpstr>Współpraca ZS nr 5 w Sanoku ze Stowarzyszeniem Proobronnym „Amor Patriae” (oddział podkarpacki) w celu:</vt:lpstr>
      <vt:lpstr>Zajęcia na strzelnicy</vt:lpstr>
      <vt:lpstr>Zawody upamiętniające 107. rocznicę odzyskania przez Polskę niepodległości</vt:lpstr>
      <vt:lpstr>Spotkanie uczniów klasy pierwszej OPW  w Jednostce Patronackiej - w 21 Batalionie Logistycznym w Rzeszowie</vt:lpstr>
      <vt:lpstr>Prezentacja programu PowerPoint</vt:lpstr>
      <vt:lpstr>Prezentacja programu PowerPoint</vt:lpstr>
      <vt:lpstr>Prezentacja programu PowerPoint</vt:lpstr>
      <vt:lpstr>Udział uczennic klasy 1LG w konferencji „Sto lat kobiet w formacjach policyjnych (1925–2025). Policja w służbie Niepodległej Rzeczypospolitej”</vt:lpstr>
      <vt:lpstr>Prezentacja programu PowerPoint</vt:lpstr>
      <vt:lpstr>Zajęcia sportowe z samoobrony klasy mundurowej – 1 LG, IV LO przy Zespole Szkół nr 5 w Sanoku</vt:lpstr>
      <vt:lpstr>Prezentacja programu PowerPoint</vt:lpstr>
      <vt:lpstr>Prezentacja programu PowerPoint</vt:lpstr>
      <vt:lpstr>ALERT MCI 2025 – 3 dni ćwiczeń z udziałem klas mundurowej i wojskowej IV Liceum Ogólnokształcącego w Sanoku</vt:lpstr>
      <vt:lpstr>ALERT MCI 2025 – 3 dni ćwiczeń z udziałem klas mundurowej i wojskowej IV Liceum Ogólnokształcącego w Sanoku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Szkolenie dla uczniów klas OPW</vt:lpstr>
      <vt:lpstr>Szkolenie dla uczniów klas OPW</vt:lpstr>
      <vt:lpstr>Oddział Przygotowania Wojskowego</vt:lpstr>
      <vt:lpstr>Prezentacja programu PowerPoint</vt:lpstr>
      <vt:lpstr>Oddział mundurowy o profilu:  POLICJA I STRAŻ GRANICZNA  (przygotowanie do służb w formacjach mundurowych)</vt:lpstr>
      <vt:lpstr>Oddział mundurowy o profilu:  POLICJA I STRAŻ GRANICZNA</vt:lpstr>
      <vt:lpstr>Ponadto absolwenci oddziałów o profilu mundurowym będą:</vt:lpstr>
      <vt:lpstr>Prezentacja programu PowerPoint</vt:lpstr>
      <vt:lpstr>TECHNIKUM</vt:lpstr>
      <vt:lpstr>5 – letnie TECHNIKUM</vt:lpstr>
      <vt:lpstr>TECHNIK USŁUG FRYZJERSKICH</vt:lpstr>
      <vt:lpstr>TECHNIK USŁUG FRYZJERSKICH</vt:lpstr>
      <vt:lpstr>INNOWACJA PEDAGOGICZNA –  WIZAŻ I KOSMETOLOGIA</vt:lpstr>
      <vt:lpstr>INNOWACJA PEDAGOGICZNA – BARBERSTWO</vt:lpstr>
      <vt:lpstr>Perspektywy zawodowe: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TECHNIK FOTOGRAFII I MULTIMEDIÓW</vt:lpstr>
      <vt:lpstr>TECHNIK FOTOGRAFII I MULTIMEDIÓW</vt:lpstr>
      <vt:lpstr>Innowacja – reklama, marketing w mediach społecznościowych</vt:lpstr>
      <vt:lpstr>Zostań technikiem fotografii i multimediów jeśli chcesz:</vt:lpstr>
      <vt:lpstr>Przyszłe miejsca pracy dla technika fotografii  i multimediów:</vt:lpstr>
      <vt:lpstr>TECHNIK FOTOGRAFII I MULTIMEDIÓW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TECHNIK BUDOWNICTWA</vt:lpstr>
      <vt:lpstr>             TECHNIK BUDOWNICTWA</vt:lpstr>
      <vt:lpstr>Innowacja – komputerowe wspomaganie modelowania elementów budynku z wykorzystaniem programów AutoCAD i ArchiCad </vt:lpstr>
      <vt:lpstr>TECHNIK BUDOWNICTWA</vt:lpstr>
      <vt:lpstr>Wykonuje prace w:</vt:lpstr>
      <vt:lpstr>TECHNIK BUDOWNICTWA</vt:lpstr>
      <vt:lpstr>XXXVII Olimpiada Wiedzy  i Umiejętności Budowlanych</vt:lpstr>
      <vt:lpstr>Nowoczesne technologie stosowane  w budownictwie - szkolenie</vt:lpstr>
      <vt:lpstr>Nowoczesne technologie stosowane  w budownictwie - szkolenie</vt:lpstr>
      <vt:lpstr>TECHNIK BUDOWNICTWA</vt:lpstr>
      <vt:lpstr>TECHNIK BUDOWNICTWA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BRANŻOWA SZKOŁA I STOPNIA</vt:lpstr>
      <vt:lpstr>Monter zabudowy i robót wykończeniowych  w budownictwie</vt:lpstr>
      <vt:lpstr>FRYZJER</vt:lpstr>
      <vt:lpstr>ŚLUSARZ</vt:lpstr>
      <vt:lpstr>Patronat firmy MONT-INOX WELD  – nowoczesne kształcenie w zawodzie ślusarz</vt:lpstr>
      <vt:lpstr>ELEKTRYK</vt:lpstr>
      <vt:lpstr>ELEKTRYK - czego się uczysz?</vt:lpstr>
      <vt:lpstr>Klasa wielozawodowa  </vt:lpstr>
      <vt:lpstr>Klasa wielozawodowa  </vt:lpstr>
      <vt:lpstr>Kształcenie pracowników młodocianych</vt:lpstr>
      <vt:lpstr>LICEUM OGÓLNOKSZTAŁCĄCE DLA DOROSŁYCH  – 3 lata</vt:lpstr>
      <vt:lpstr>Prezentacja programu PowerPoint</vt:lpstr>
      <vt:lpstr>OBIEKTY SPORTOWE –  NOWE KORTY TENISOWE</vt:lpstr>
      <vt:lpstr>Prezentacja programu PowerPoint</vt:lpstr>
      <vt:lpstr>Prezentacja programu PowerPoint</vt:lpstr>
      <vt:lpstr>Prezentacja programu PowerPoint</vt:lpstr>
      <vt:lpstr>Każdy może zamieszkać w naszym Internacie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Zespół Szkół nr 5 im. Ignacego Łukasiewicza w Sanoku</dc:title>
  <dc:creator>admin</dc:creator>
  <cp:lastModifiedBy>admin</cp:lastModifiedBy>
  <cp:revision>313</cp:revision>
  <dcterms:created xsi:type="dcterms:W3CDTF">2025-02-10T18:21:54Z</dcterms:created>
  <dcterms:modified xsi:type="dcterms:W3CDTF">2026-03-30T06:27:56Z</dcterms:modified>
</cp:coreProperties>
</file>