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354" r:id="rId1"/>
    <p:sldMasterId id="2147485766" r:id="rId2"/>
  </p:sldMasterIdLst>
  <p:notesMasterIdLst>
    <p:notesMasterId r:id="rId66"/>
  </p:notesMasterIdLst>
  <p:handoutMasterIdLst>
    <p:handoutMasterId r:id="rId67"/>
  </p:handoutMasterIdLst>
  <p:sldIdLst>
    <p:sldId id="338" r:id="rId3"/>
    <p:sldId id="324" r:id="rId4"/>
    <p:sldId id="360" r:id="rId5"/>
    <p:sldId id="326" r:id="rId6"/>
    <p:sldId id="355" r:id="rId7"/>
    <p:sldId id="321" r:id="rId8"/>
    <p:sldId id="323" r:id="rId9"/>
    <p:sldId id="361" r:id="rId10"/>
    <p:sldId id="362" r:id="rId11"/>
    <p:sldId id="363" r:id="rId12"/>
    <p:sldId id="322" r:id="rId13"/>
    <p:sldId id="364" r:id="rId14"/>
    <p:sldId id="319" r:id="rId15"/>
    <p:sldId id="346" r:id="rId16"/>
    <p:sldId id="320" r:id="rId17"/>
    <p:sldId id="365" r:id="rId18"/>
    <p:sldId id="367" r:id="rId19"/>
    <p:sldId id="368" r:id="rId20"/>
    <p:sldId id="369" r:id="rId21"/>
    <p:sldId id="370" r:id="rId22"/>
    <p:sldId id="371" r:id="rId23"/>
    <p:sldId id="315" r:id="rId24"/>
    <p:sldId id="316" r:id="rId25"/>
    <p:sldId id="317" r:id="rId26"/>
    <p:sldId id="318" r:id="rId27"/>
    <p:sldId id="372" r:id="rId28"/>
    <p:sldId id="373" r:id="rId29"/>
    <p:sldId id="413" r:id="rId30"/>
    <p:sldId id="375" r:id="rId31"/>
    <p:sldId id="376" r:id="rId32"/>
    <p:sldId id="377" r:id="rId33"/>
    <p:sldId id="378" r:id="rId34"/>
    <p:sldId id="380" r:id="rId35"/>
    <p:sldId id="381" r:id="rId36"/>
    <p:sldId id="382" r:id="rId37"/>
    <p:sldId id="349" r:id="rId38"/>
    <p:sldId id="383" r:id="rId39"/>
    <p:sldId id="384" r:id="rId40"/>
    <p:sldId id="385" r:id="rId41"/>
    <p:sldId id="350" r:id="rId42"/>
    <p:sldId id="386" r:id="rId43"/>
    <p:sldId id="410" r:id="rId44"/>
    <p:sldId id="351" r:id="rId45"/>
    <p:sldId id="387" r:id="rId46"/>
    <p:sldId id="388" r:id="rId47"/>
    <p:sldId id="389" r:id="rId48"/>
    <p:sldId id="390" r:id="rId49"/>
    <p:sldId id="393" r:id="rId50"/>
    <p:sldId id="395" r:id="rId51"/>
    <p:sldId id="394" r:id="rId52"/>
    <p:sldId id="327" r:id="rId53"/>
    <p:sldId id="412" r:id="rId54"/>
    <p:sldId id="339" r:id="rId55"/>
    <p:sldId id="341" r:id="rId56"/>
    <p:sldId id="399" r:id="rId57"/>
    <p:sldId id="396" r:id="rId58"/>
    <p:sldId id="401" r:id="rId59"/>
    <p:sldId id="419" r:id="rId60"/>
    <p:sldId id="400" r:id="rId61"/>
    <p:sldId id="403" r:id="rId62"/>
    <p:sldId id="411" r:id="rId63"/>
    <p:sldId id="256" r:id="rId64"/>
    <p:sldId id="409" r:id="rId65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4400" i="1" kern="1200">
        <a:solidFill>
          <a:schemeClr val="tx2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4400" i="1" kern="1200">
        <a:solidFill>
          <a:schemeClr val="tx2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4400" i="1" kern="1200">
        <a:solidFill>
          <a:schemeClr val="tx2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4400" i="1" kern="1200">
        <a:solidFill>
          <a:schemeClr val="tx2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4400" i="1" kern="1200">
        <a:solidFill>
          <a:schemeClr val="tx2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sz="4400" i="1" kern="1200">
        <a:solidFill>
          <a:schemeClr val="tx2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sz="4400" i="1" kern="1200">
        <a:solidFill>
          <a:schemeClr val="tx2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sz="4400" i="1" kern="1200">
        <a:solidFill>
          <a:schemeClr val="tx2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sz="4400" i="1" kern="1200">
        <a:solidFill>
          <a:schemeClr val="tx2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6FC6"/>
    <a:srgbClr val="0F12A1"/>
    <a:srgbClr val="096571"/>
    <a:srgbClr val="00008A"/>
    <a:srgbClr val="0000FF"/>
    <a:srgbClr val="0000F2"/>
    <a:srgbClr val="FFFF99"/>
    <a:srgbClr val="81D2DB"/>
    <a:srgbClr val="FFFFCD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 autoAdjust="0"/>
    <p:restoredTop sz="91449" autoAdjust="0"/>
  </p:normalViewPr>
  <p:slideViewPr>
    <p:cSldViewPr>
      <p:cViewPr varScale="1">
        <p:scale>
          <a:sx n="104" d="100"/>
          <a:sy n="104" d="100"/>
        </p:scale>
        <p:origin x="182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70"/>
    </p:cViewPr>
  </p:sorterViewPr>
  <p:notesViewPr>
    <p:cSldViewPr>
      <p:cViewPr varScale="1">
        <p:scale>
          <a:sx n="69" d="100"/>
          <a:sy n="69" d="100"/>
        </p:scale>
        <p:origin x="-325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94104-A95C-4BD2-A0EA-2EA10EDE7C07}" type="datetimeFigureOut">
              <a:rPr lang="pl-PL" smtClean="0"/>
              <a:pPr/>
              <a:t>15.04.2024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ED2DBF-20A9-4EE0-8AA9-F5B11BA3E21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F1417E19-2D45-4B62-B109-C8EBD72ECCA2}" type="datetimeFigureOut">
              <a:rPr lang="pl-PL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D9FE9829-53DE-437E-8EF2-296A71071822}" type="slidenum">
              <a:rPr lang="pl-PL" altLang="pl-PL"/>
              <a:pPr>
                <a:defRPr/>
              </a:pPr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2863289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70510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11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41699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12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375123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13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946080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14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863074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15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11675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16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007197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33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50931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34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141612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51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086189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3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425916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4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31181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5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082838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6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59879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7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39345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8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92198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9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440947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FE9829-53DE-437E-8EF2-296A71071822}" type="slidenum">
              <a:rPr lang="pl-PL" altLang="pl-PL" smtClean="0"/>
              <a:pPr>
                <a:defRPr/>
              </a:pPr>
              <a:t>10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677192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C9DCD-6ACD-4C9C-92F0-A0B31045A599}" type="datetimeFigureOut">
              <a:rPr lang="pl-PL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5E174-6E7B-4621-82B3-B41D7C707A0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36013-1366-47E3-A6FA-FF841142D81C}" type="datetimeFigureOut">
              <a:rPr lang="pl-PL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5DA79C-ED57-48B3-A543-6B23158DA0B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94DCC-DAF8-46C5-A14B-DF1C742F5FD0}" type="datetimeFigureOut">
              <a:rPr lang="pl-PL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E71F7-4C6D-4F54-9071-909CA5DCE0C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9C9DCD-6ACD-4C9C-92F0-A0B31045A599}" type="datetimeFigureOut">
              <a:rPr lang="pl-PL" smtClean="0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B5E174-6E7B-4621-82B3-B41D7C707A0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F830A23-DC88-4985-B235-18D86BB5B969}" type="datetimeFigureOut">
              <a:rPr lang="pl-PL" smtClean="0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795205-2BB5-4BFA-AB7D-22F11B2AA5E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69FB19-902A-43A2-BAF2-6E1DD3F17DE1}" type="datetimeFigureOut">
              <a:rPr lang="pl-PL" smtClean="0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CF2B9C-0EE4-48C0-8C7E-FC7A850D0A4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4C3351-4B75-4965-9A16-49FB5111455A}" type="datetimeFigureOut">
              <a:rPr lang="pl-PL" smtClean="0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A749F9-D262-463D-8960-C6E56D1A8ED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71C1CE-60A3-4D15-8A4E-ED1892D8D541}" type="datetimeFigureOut">
              <a:rPr lang="pl-PL" smtClean="0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3102D1-2875-49E0-A370-0BF263F8A14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9FD73A-8CC1-42E2-894E-F1D8543B6B39}" type="datetimeFigureOut">
              <a:rPr lang="pl-PL" smtClean="0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BBA678-FC10-474A-9559-6B3D17B18B67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AD1A66-F61C-4365-9F3A-6B369795A77D}" type="datetimeFigureOut">
              <a:rPr lang="pl-PL" smtClean="0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BE7CF1-EDFC-4129-8C10-A5964FB28C3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0AB813-0B2F-4371-B7BE-B7CEBCE76BFF}" type="datetimeFigureOut">
              <a:rPr lang="pl-PL" smtClean="0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1C6799-6BFE-497B-9BDD-D19C9A3CF20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30A23-DC88-4985-B235-18D86BB5B969}" type="datetimeFigureOut">
              <a:rPr lang="pl-PL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95205-2BB5-4BFA-AB7D-22F11B2AA5E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e ściętym i zaokrąglonym rogiem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gency FB" pitchFamily="34" charset="0"/>
            </a:endParaRPr>
          </a:p>
        </p:txBody>
      </p:sp>
      <p:sp>
        <p:nvSpPr>
          <p:cNvPr id="12" name="Trójkąt prostokątny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Agency FB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BD3D42-00A1-46B2-BF35-38F43576C38F}" type="datetimeFigureOut">
              <a:rPr lang="pl-PL" smtClean="0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F263C1B6-ADD4-4346-A60E-B9C8DCA08D67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/>
              <a:t>Kliknij ikonę, aby dodać obraz</a:t>
            </a:r>
            <a:endParaRPr kumimoji="0" lang="en-US" dirty="0"/>
          </a:p>
        </p:txBody>
      </p:sp>
      <p:sp>
        <p:nvSpPr>
          <p:cNvPr id="10" name="Dowolny kształt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Agency FB" pitchFamily="34" charset="0"/>
              <a:ea typeface="+mn-ea"/>
              <a:cs typeface="+mn-cs"/>
            </a:endParaRPr>
          </a:p>
        </p:txBody>
      </p:sp>
      <p:sp>
        <p:nvSpPr>
          <p:cNvPr id="11" name="Dowolny kształt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Agency FB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536013-1366-47E3-A6FA-FF841142D81C}" type="datetimeFigureOut">
              <a:rPr lang="pl-PL" smtClean="0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5DA79C-ED57-48B3-A543-6B23158DA0B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E94DCC-DAF8-46C5-A14B-DF1C742F5FD0}" type="datetimeFigureOut">
              <a:rPr lang="pl-PL" smtClean="0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E71F7-4C6D-4F54-9071-909CA5DCE0C7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9FB19-902A-43A2-BAF2-6E1DD3F17DE1}" type="datetimeFigureOut">
              <a:rPr lang="pl-PL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F2B9C-0EE4-48C0-8C7E-FC7A850D0A4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C3351-4B75-4965-9A16-49FB5111455A}" type="datetimeFigureOut">
              <a:rPr lang="pl-PL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A749F9-D262-463D-8960-C6E56D1A8ED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1C1CE-60A3-4D15-8A4E-ED1892D8D541}" type="datetimeFigureOut">
              <a:rPr lang="pl-PL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102D1-2875-49E0-A370-0BF263F8A14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FD73A-8CC1-42E2-894E-F1D8543B6B39}" type="datetimeFigureOut">
              <a:rPr lang="pl-PL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BA678-FC10-474A-9559-6B3D17B18B6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D1A66-F61C-4365-9F3A-6B369795A77D}" type="datetimeFigureOut">
              <a:rPr lang="pl-PL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E7CF1-EDFC-4129-8C10-A5964FB28C3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AB813-0B2F-4371-B7BE-B7CEBCE76BFF}" type="datetimeFigureOut">
              <a:rPr lang="pl-PL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C6799-6BFE-497B-9BDD-D19C9A3CF20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D3D42-00A1-46B2-BF35-38F43576C38F}" type="datetimeFigureOut">
              <a:rPr lang="pl-PL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3C1B6-ADD4-4346-A60E-B9C8DCA08D6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</a:t>
            </a:r>
          </a:p>
        </p:txBody>
      </p:sp>
      <p:sp>
        <p:nvSpPr>
          <p:cNvPr id="2051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6DB8FD48-8AA2-4CA4-9043-3E51CC54572D}" type="datetimeFigureOut">
              <a:rPr lang="pl-PL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602EEDD7-560E-4EB8-85EB-B75322F992C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43" r:id="rId1"/>
    <p:sldLayoutId id="2147485444" r:id="rId2"/>
    <p:sldLayoutId id="2147485445" r:id="rId3"/>
    <p:sldLayoutId id="2147485446" r:id="rId4"/>
    <p:sldLayoutId id="2147485447" r:id="rId5"/>
    <p:sldLayoutId id="2147485448" r:id="rId6"/>
    <p:sldLayoutId id="2147485449" r:id="rId7"/>
    <p:sldLayoutId id="2147485450" r:id="rId8"/>
    <p:sldLayoutId id="2147485451" r:id="rId9"/>
    <p:sldLayoutId id="2147485452" r:id="rId10"/>
    <p:sldLayoutId id="21474854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Agency FB" pitchFamily="34" charset="0"/>
              <a:ea typeface="+mn-ea"/>
              <a:cs typeface="+mn-cs"/>
            </a:endParaRPr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Agency FB" pitchFamily="34" charset="0"/>
              <a:ea typeface="+mn-ea"/>
              <a:cs typeface="+mn-cs"/>
            </a:endParaRPr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dirty="0"/>
              <a:t>Kliknij, aby edytować style wzorca tekstu</a:t>
            </a:r>
          </a:p>
          <a:p>
            <a:pPr lvl="1" eaLnBrk="1" latinLnBrk="0" hangingPunct="1"/>
            <a:r>
              <a:rPr kumimoji="0" lang="pl-PL" dirty="0"/>
              <a:t>Drugi poziom</a:t>
            </a:r>
          </a:p>
          <a:p>
            <a:pPr lvl="2" eaLnBrk="1" latinLnBrk="0" hangingPunct="1"/>
            <a:r>
              <a:rPr kumimoji="0" lang="pl-PL" dirty="0"/>
              <a:t>Trzeci poziom</a:t>
            </a:r>
          </a:p>
          <a:p>
            <a:pPr lvl="3" eaLnBrk="1" latinLnBrk="0" hangingPunct="1"/>
            <a:r>
              <a:rPr kumimoji="0" lang="pl-PL" dirty="0"/>
              <a:t>Czwarty poziom</a:t>
            </a:r>
          </a:p>
          <a:p>
            <a:pPr lvl="4" eaLnBrk="1" latinLnBrk="0" hangingPunct="1"/>
            <a:r>
              <a:rPr kumimoji="0" lang="pl-PL" dirty="0"/>
              <a:t>Piąty poziom</a:t>
            </a:r>
            <a:endParaRPr kumimoji="0" lang="en-US" dirty="0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6DB8FD48-8AA2-4CA4-9043-3E51CC54572D}" type="datetimeFigureOut">
              <a:rPr lang="pl-PL" smtClean="0"/>
              <a:pPr>
                <a:defRPr/>
              </a:pPr>
              <a:t>15.04.2024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602EEDD7-560E-4EB8-85EB-B75322F992C7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grpSp>
        <p:nvGrpSpPr>
          <p:cNvPr id="2" name="Grupa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Dowolny kształt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Dowolny kształt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5767" r:id="rId1"/>
    <p:sldLayoutId id="2147485768" r:id="rId2"/>
    <p:sldLayoutId id="2147485769" r:id="rId3"/>
    <p:sldLayoutId id="2147485770" r:id="rId4"/>
    <p:sldLayoutId id="2147485771" r:id="rId5"/>
    <p:sldLayoutId id="2147485772" r:id="rId6"/>
    <p:sldLayoutId id="2147485773" r:id="rId7"/>
    <p:sldLayoutId id="2147485774" r:id="rId8"/>
    <p:sldLayoutId id="2147485775" r:id="rId9"/>
    <p:sldLayoutId id="2147485776" r:id="rId10"/>
    <p:sldLayoutId id="214748577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Agency FB" pitchFamily="34" charset="0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Agency FB" pitchFamily="34" charset="0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Agency FB" pitchFamily="34" charset="0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Agency FB" pitchFamily="34" charset="0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Agency FB" pitchFamily="34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file:///C:\Users\Public\Music\Sample%20Music\Maid%20with%20the%20Flaxen%20Hair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Relationship Id="rId9" Type="http://schemas.openxmlformats.org/officeDocument/2006/relationships/image" Target="../media/image13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9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le tekstowe 8"/>
          <p:cNvSpPr txBox="1"/>
          <p:nvPr/>
        </p:nvSpPr>
        <p:spPr>
          <a:xfrm>
            <a:off x="0" y="1700808"/>
            <a:ext cx="9144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800" b="1" i="0" dirty="0">
              <a:solidFill>
                <a:srgbClr val="FFFF00"/>
              </a:solidFill>
              <a:latin typeface="Bookman Old Style" pitchFamily="18" charset="0"/>
            </a:endParaRPr>
          </a:p>
          <a:p>
            <a:pPr algn="ctr"/>
            <a:r>
              <a:rPr lang="pl-PL" sz="2100" b="1" i="0" dirty="0">
                <a:solidFill>
                  <a:srgbClr val="FFFF00"/>
                </a:solidFill>
                <a:latin typeface="Arial Black" panose="020B0A04020102020204" pitchFamily="34" charset="0"/>
              </a:rPr>
              <a:t>Ósmoklasisto – zastanawiasz się co dalej? </a:t>
            </a:r>
          </a:p>
          <a:p>
            <a:endParaRPr lang="pl-PL" sz="1100" i="0" dirty="0">
              <a:latin typeface="Arial Black" panose="020B0A04020102020204" pitchFamily="34" charset="0"/>
            </a:endParaRPr>
          </a:p>
          <a:p>
            <a:pPr algn="ctr"/>
            <a:r>
              <a:rPr lang="pl-PL" sz="2000" i="0" dirty="0">
                <a:solidFill>
                  <a:srgbClr val="FFFF00"/>
                </a:solidFill>
                <a:latin typeface="Arial Black" panose="020B0A04020102020204" pitchFamily="34" charset="0"/>
              </a:rPr>
              <a:t>Koniecznie zapoznaj się z naszą ofertą edukacyjną </a:t>
            </a:r>
          </a:p>
          <a:p>
            <a:pPr algn="ctr"/>
            <a:r>
              <a:rPr lang="pl-PL" sz="2000" i="0" dirty="0">
                <a:solidFill>
                  <a:srgbClr val="FFFF00"/>
                </a:solidFill>
                <a:latin typeface="Arial Black" panose="020B0A04020102020204" pitchFamily="34" charset="0"/>
              </a:rPr>
              <a:t>na rok szkolny </a:t>
            </a:r>
            <a:r>
              <a:rPr lang="pl-PL" sz="2000" b="1" i="0" dirty="0">
                <a:solidFill>
                  <a:srgbClr val="FFFF00"/>
                </a:solidFill>
                <a:latin typeface="Arial Black" panose="020B0A04020102020204" pitchFamily="34" charset="0"/>
              </a:rPr>
              <a:t>2024/2025</a:t>
            </a:r>
            <a:r>
              <a:rPr lang="pl-PL" sz="1600" b="1" i="0" dirty="0">
                <a:latin typeface="Arial Black" panose="020B0A04020102020204" pitchFamily="34" charset="0"/>
              </a:rPr>
              <a:t> </a:t>
            </a:r>
          </a:p>
          <a:p>
            <a:pPr algn="ctr"/>
            <a:endParaRPr lang="pl-PL" sz="1600" b="1" i="0" dirty="0">
              <a:latin typeface="Arial Black" panose="020B0A04020102020204" pitchFamily="34" charset="0"/>
            </a:endParaRPr>
          </a:p>
          <a:p>
            <a:pPr algn="ctr"/>
            <a:r>
              <a:rPr lang="pl-PL" sz="1600" b="1" i="0" dirty="0">
                <a:solidFill>
                  <a:srgbClr val="FFFF00"/>
                </a:solidFill>
                <a:latin typeface="Arial Black" panose="020B0A04020102020204" pitchFamily="34" charset="0"/>
              </a:rPr>
              <a:t>Każda klasa interesująca! </a:t>
            </a:r>
          </a:p>
          <a:p>
            <a:pPr algn="ctr"/>
            <a:r>
              <a:rPr lang="pl-PL" sz="1600" b="1" i="0" dirty="0">
                <a:solidFill>
                  <a:srgbClr val="FFFF00"/>
                </a:solidFill>
                <a:latin typeface="Arial Black" panose="020B0A04020102020204" pitchFamily="34" charset="0"/>
              </a:rPr>
              <a:t>Wszystkie dają szansę na dobrze płatną pracę. </a:t>
            </a:r>
          </a:p>
        </p:txBody>
      </p:sp>
      <p:sp>
        <p:nvSpPr>
          <p:cNvPr id="10" name="Tytuł 1"/>
          <p:cNvSpPr>
            <a:spLocks/>
          </p:cNvSpPr>
          <p:nvPr/>
        </p:nvSpPr>
        <p:spPr bwMode="auto">
          <a:xfrm>
            <a:off x="0" y="260648"/>
            <a:ext cx="9144000" cy="1628800"/>
          </a:xfrm>
          <a:prstGeom prst="rect">
            <a:avLst/>
          </a:prstGeom>
          <a:gradFill>
            <a:gsLst>
              <a:gs pos="0">
                <a:srgbClr val="0F6FC6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br>
              <a:rPr lang="pl-PL" altLang="pl-PL" sz="3800" b="1" i="0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cs typeface="+mn-cs"/>
              </a:rPr>
            </a:br>
            <a:r>
              <a:rPr lang="pl-PL" altLang="pl-PL" sz="6600" b="1" i="0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+mn-cs"/>
              </a:rPr>
              <a:t>Zespół Szkół nr 5</a:t>
            </a:r>
            <a:endParaRPr lang="pl-PL" altLang="pl-PL" sz="6000" b="1" i="0" dirty="0"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solidFill>
                <a:srgbClr val="FF0000"/>
              </a:solidFill>
              <a:latin typeface="+mj-lt"/>
              <a:cs typeface="+mn-cs"/>
            </a:endParaRPr>
          </a:p>
          <a:p>
            <a:pPr algn="ctr">
              <a:defRPr/>
            </a:pPr>
            <a:r>
              <a:rPr lang="pl-PL" altLang="pl-PL" sz="3600" b="1" i="0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latin typeface="+mj-lt"/>
                <a:cs typeface="+mn-cs"/>
              </a:rPr>
              <a:t>im. Ignacego Łukasiewicza w Sanoku</a:t>
            </a:r>
            <a:br>
              <a:rPr lang="pl-PL" altLang="pl-PL" b="1" i="0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  <a:cs typeface="+mn-cs"/>
              </a:rPr>
            </a:br>
            <a:endParaRPr lang="pl-PL" altLang="pl-PL" b="1" i="0" dirty="0"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Comic Sans MS" pitchFamily="66" charset="0"/>
              <a:cs typeface="+mn-cs"/>
            </a:endParaRPr>
          </a:p>
        </p:txBody>
      </p:sp>
      <p:pic>
        <p:nvPicPr>
          <p:cNvPr id="5" name="Maid with the Flaxen Hair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7164288" y="4581128"/>
            <a:ext cx="304800" cy="304800"/>
          </a:xfrm>
          <a:prstGeom prst="rect">
            <a:avLst/>
          </a:prstGeom>
        </p:spPr>
      </p:pic>
      <p:pic>
        <p:nvPicPr>
          <p:cNvPr id="14" name="Obraz 13" descr="Tło na FB zs5ssssssssssssss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2889"/>
            <a:ext cx="9144000" cy="293511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pic>
        <p:nvPicPr>
          <p:cNvPr id="4" name="Obraz 3" descr="m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45333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1620" y="404664"/>
            <a:ext cx="6840760" cy="360511"/>
          </a:xfrm>
          <a:solidFill>
            <a:schemeClr val="tx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l-PL" sz="2800" b="1" dirty="0">
                <a:solidFill>
                  <a:srgbClr val="FF0000"/>
                </a:solidFill>
                <a:latin typeface="Bookman Old Style" pitchFamily="18" charset="0"/>
                <a:ea typeface="Tahoma" pitchFamily="34" charset="0"/>
                <a:cs typeface="Tahoma" pitchFamily="34" charset="0"/>
              </a:rPr>
              <a:t>PODSTAWY KOSMETOLOGII</a:t>
            </a:r>
            <a:endParaRPr lang="pl-PL" sz="2800" dirty="0">
              <a:solidFill>
                <a:srgbClr val="FF0000"/>
              </a:solidFill>
              <a:latin typeface="Bookman Old Style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459" name="Symbol zastępczy zawartości 2"/>
          <p:cNvSpPr>
            <a:spLocks noGrp="1"/>
          </p:cNvSpPr>
          <p:nvPr>
            <p:ph idx="1"/>
          </p:nvPr>
        </p:nvSpPr>
        <p:spPr>
          <a:xfrm>
            <a:off x="107950" y="1238969"/>
            <a:ext cx="8785225" cy="5286375"/>
          </a:xfrm>
        </p:spPr>
        <p:txBody>
          <a:bodyPr>
            <a:normAutofit fontScale="92500"/>
          </a:bodyPr>
          <a:lstStyle/>
          <a:p>
            <a:pPr marL="68263" indent="0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pl-PL" altLang="pl-PL" sz="2600" b="1" dirty="0"/>
              <a:t> </a:t>
            </a:r>
            <a:r>
              <a:rPr lang="pl-PL" altLang="pl-PL" sz="2400" dirty="0">
                <a:latin typeface="Bookman Old Style" pitchFamily="18" charset="0"/>
              </a:rPr>
              <a:t>Wychodząc naprzeciw zainteresowaniom uczniów – </a:t>
            </a:r>
          </a:p>
          <a:p>
            <a:pPr marL="68263" indent="0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pl-PL" altLang="pl-PL" sz="2400" dirty="0">
                <a:latin typeface="Bookman Old Style" pitchFamily="18" charset="0"/>
              </a:rPr>
              <a:t>wdrażamy innowację pt.: </a:t>
            </a:r>
            <a:r>
              <a:rPr lang="pl-PL" altLang="pl-PL" sz="2400" b="1" dirty="0">
                <a:solidFill>
                  <a:srgbClr val="FFFF00"/>
                </a:solidFill>
                <a:latin typeface="Bookman Old Style" pitchFamily="18" charset="0"/>
              </a:rPr>
              <a:t>PODSTAWY KOSMETOLOGII</a:t>
            </a:r>
          </a:p>
          <a:p>
            <a:pPr marL="68263" indent="0">
              <a:lnSpc>
                <a:spcPct val="150000"/>
              </a:lnSpc>
              <a:buFont typeface="Wingdings" pitchFamily="2" charset="2"/>
              <a:buNone/>
              <a:defRPr/>
            </a:pPr>
            <a:br>
              <a:rPr lang="pl-PL" altLang="pl-PL" sz="2400" dirty="0">
                <a:latin typeface="Bookman Old Style" pitchFamily="18" charset="0"/>
              </a:rPr>
            </a:br>
            <a:r>
              <a:rPr lang="pl-PL" altLang="pl-PL" sz="2400" b="1" dirty="0">
                <a:solidFill>
                  <a:srgbClr val="FFFF00"/>
                </a:solidFill>
                <a:latin typeface="Bookman Old Style" pitchFamily="18" charset="0"/>
              </a:rPr>
              <a:t>Nauczysz się: </a:t>
            </a:r>
            <a:br>
              <a:rPr lang="pl-PL" altLang="pl-PL" sz="2400" dirty="0">
                <a:latin typeface="Bookman Old Style" pitchFamily="18" charset="0"/>
              </a:rPr>
            </a:br>
            <a:r>
              <a:rPr lang="pl-PL" altLang="pl-PL" sz="2400" dirty="0">
                <a:latin typeface="Bookman Old Style" pitchFamily="18" charset="0"/>
              </a:rPr>
              <a:t> -  elementów kosmetyki pielęgnacyjnej i dekoracyjnej </a:t>
            </a:r>
            <a:br>
              <a:rPr lang="pl-PL" altLang="pl-PL" sz="2400" dirty="0">
                <a:latin typeface="Bookman Old Style" pitchFamily="18" charset="0"/>
              </a:rPr>
            </a:br>
            <a:r>
              <a:rPr lang="pl-PL" altLang="pl-PL" sz="2400" dirty="0">
                <a:latin typeface="Bookman Old Style" pitchFamily="18" charset="0"/>
              </a:rPr>
              <a:t> -  wykonywania podstawowych zabiegów pielęgnacyjnych  </a:t>
            </a:r>
            <a:br>
              <a:rPr lang="pl-PL" altLang="pl-PL" sz="2400" dirty="0">
                <a:latin typeface="Bookman Old Style" pitchFamily="18" charset="0"/>
              </a:rPr>
            </a:br>
            <a:r>
              <a:rPr lang="pl-PL" altLang="pl-PL" sz="2400" dirty="0">
                <a:latin typeface="Bookman Old Style" pitchFamily="18" charset="0"/>
              </a:rPr>
              <a:t> -  makijażu dziennego i okazjonalnego, manicure, pedicure</a:t>
            </a:r>
          </a:p>
          <a:p>
            <a:pPr marL="68263" indent="0" algn="ctr">
              <a:lnSpc>
                <a:spcPct val="150000"/>
              </a:lnSpc>
              <a:buFont typeface="Wingdings" pitchFamily="2" charset="2"/>
              <a:buNone/>
              <a:defRPr/>
            </a:pPr>
            <a:endParaRPr lang="pl-PL" altLang="pl-PL" sz="2400" dirty="0">
              <a:latin typeface="Comic Sans MS" pitchFamily="66" charset="0"/>
            </a:endParaRPr>
          </a:p>
          <a:p>
            <a:pPr marL="68263" indent="0" algn="ctr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pl-PL" altLang="pl-PL" sz="2600" b="1" dirty="0"/>
              <a:t> 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78165568_2592675070823975_3918570286462533632_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808" y="188640"/>
            <a:ext cx="3544632" cy="6209928"/>
          </a:xfrm>
          <a:prstGeom prst="rect">
            <a:avLst/>
          </a:prstGeom>
        </p:spPr>
      </p:pic>
      <p:pic>
        <p:nvPicPr>
          <p:cNvPr id="3" name="Obraz 2" descr="78532568_2592675687490580_1339350199381786624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07" y="188640"/>
            <a:ext cx="4157193" cy="6237312"/>
          </a:xfrm>
          <a:prstGeom prst="rect">
            <a:avLst/>
          </a:prstGeo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</p:spTree>
  </p:cSld>
  <p:clrMapOvr>
    <a:masterClrMapping/>
  </p:clrMapOvr>
  <p:transition>
    <p:wedg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ymbol zastępczy zawartości 2"/>
          <p:cNvSpPr>
            <a:spLocks noGrp="1"/>
          </p:cNvSpPr>
          <p:nvPr>
            <p:ph idx="1"/>
          </p:nvPr>
        </p:nvSpPr>
        <p:spPr>
          <a:xfrm>
            <a:off x="179512" y="3068960"/>
            <a:ext cx="8568952" cy="3528392"/>
          </a:xfrm>
        </p:spPr>
        <p:txBody>
          <a:bodyPr>
            <a:normAutofit/>
          </a:bodyPr>
          <a:lstStyle/>
          <a:p>
            <a:pPr marL="68263" indent="0">
              <a:buFont typeface="Wingdings" pitchFamily="2" charset="2"/>
              <a:buNone/>
              <a:defRPr/>
            </a:pPr>
            <a:r>
              <a:rPr lang="pl-PL" altLang="pl-PL" sz="2200" b="1" dirty="0">
                <a:solidFill>
                  <a:srgbClr val="FFFF00"/>
                </a:solidFill>
                <a:latin typeface="Bookman Old Style" pitchFamily="18" charset="0"/>
              </a:rPr>
              <a:t>Nauczysz się:</a:t>
            </a:r>
          </a:p>
          <a:p>
            <a:pPr marL="68263" indent="0">
              <a:buFont typeface="Wingdings" pitchFamily="2" charset="2"/>
              <a:buNone/>
              <a:defRPr/>
            </a:pPr>
            <a:endParaRPr lang="pl-PL" altLang="pl-PL" sz="1100" dirty="0">
              <a:latin typeface="Bookman Old Style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pl-PL" sz="1900" dirty="0">
                <a:latin typeface="Bookman Old Style" pitchFamily="18" charset="0"/>
              </a:rPr>
              <a:t>planowania i organizacji żywienia w zakładach żywienia zbiorowego oraz żywienia rodziny</a:t>
            </a:r>
          </a:p>
          <a:p>
            <a:pPr lvl="0">
              <a:buNone/>
            </a:pPr>
            <a:endParaRPr lang="pl-PL" sz="300" dirty="0">
              <a:latin typeface="Bookman Old Style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pl-PL" sz="1900" dirty="0">
                <a:latin typeface="Bookman Old Style" pitchFamily="18" charset="0"/>
              </a:rPr>
              <a:t>urządzania zakładów gastronomicznych, gospodarstw domowych</a:t>
            </a:r>
          </a:p>
          <a:p>
            <a:pPr lvl="0">
              <a:buNone/>
            </a:pPr>
            <a:endParaRPr lang="pl-PL" sz="300" dirty="0">
              <a:latin typeface="Bookman Old Style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pl-PL" sz="1900" dirty="0">
                <a:latin typeface="Bookman Old Style" pitchFamily="18" charset="0"/>
              </a:rPr>
              <a:t>sporządzania potraw zgodnie z zasadami racjonalnego żywienia</a:t>
            </a:r>
          </a:p>
          <a:p>
            <a:pPr lvl="0">
              <a:buNone/>
            </a:pPr>
            <a:endParaRPr lang="pl-PL" sz="300" dirty="0">
              <a:latin typeface="Bookman Old Style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pl-PL" sz="1900" dirty="0">
                <a:latin typeface="Bookman Old Style" pitchFamily="18" charset="0"/>
              </a:rPr>
              <a:t>estetycznego podania potraw i prawidłowej obsługi konsumenta</a:t>
            </a:r>
          </a:p>
          <a:p>
            <a:pPr lvl="0">
              <a:buNone/>
            </a:pPr>
            <a:endParaRPr lang="pl-PL" sz="300" dirty="0">
              <a:latin typeface="Bookman Old Style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pl-PL" sz="1900" dirty="0">
                <a:latin typeface="Bookman Old Style" pitchFamily="18" charset="0"/>
              </a:rPr>
              <a:t>prowadzenia własnej działalności gospodarczej</a:t>
            </a:r>
          </a:p>
          <a:p>
            <a:pPr lvl="0">
              <a:buNone/>
            </a:pPr>
            <a:endParaRPr lang="pl-PL" sz="300" dirty="0">
              <a:latin typeface="Bookman Old Style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pl-PL" sz="1900" dirty="0">
                <a:latin typeface="Bookman Old Style" pitchFamily="18" charset="0"/>
              </a:rPr>
              <a:t>sporządzania biznes planu </a:t>
            </a:r>
            <a:endParaRPr lang="pl-PL" altLang="pl-PL" sz="1600" dirty="0">
              <a:latin typeface="Bookman Old Style" pitchFamily="18" charset="0"/>
            </a:endParaRPr>
          </a:p>
        </p:txBody>
      </p:sp>
      <p:sp>
        <p:nvSpPr>
          <p:cNvPr id="7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pic>
        <p:nvPicPr>
          <p:cNvPr id="6" name="Obraz 5" descr="A żywienie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589" y="155778"/>
            <a:ext cx="7398822" cy="277988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2" name="Rectangle 3"/>
          <p:cNvSpPr txBox="1">
            <a:spLocks noChangeArrowheads="1"/>
          </p:cNvSpPr>
          <p:nvPr/>
        </p:nvSpPr>
        <p:spPr bwMode="auto">
          <a:xfrm>
            <a:off x="0" y="116632"/>
            <a:ext cx="914400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11163" indent="-342900" algn="ctr" eaLnBrk="0" hangingPunct="0">
              <a:lnSpc>
                <a:spcPct val="150000"/>
              </a:lnSpc>
              <a:spcBef>
                <a:spcPts val="700"/>
              </a:spcBef>
              <a:buClr>
                <a:schemeClr val="tx2"/>
              </a:buClr>
              <a:buSzPct val="95000"/>
            </a:pPr>
            <a:r>
              <a:rPr lang="pl-PL" altLang="pl-PL" sz="1800" i="0" dirty="0">
                <a:solidFill>
                  <a:schemeClr val="tx1"/>
                </a:solidFill>
                <a:latin typeface="Bookman Old Style" pitchFamily="18" charset="0"/>
              </a:rPr>
              <a:t>Kształcenie na tym kierunku odbywa się w systemie modułowym; </a:t>
            </a:r>
          </a:p>
          <a:p>
            <a:pPr marL="411163" indent="-342900" algn="ctr" eaLnBrk="0" hangingPunct="0">
              <a:lnSpc>
                <a:spcPct val="150000"/>
              </a:lnSpc>
              <a:spcBef>
                <a:spcPts val="700"/>
              </a:spcBef>
              <a:buClr>
                <a:schemeClr val="tx2"/>
              </a:buClr>
              <a:buSzPct val="95000"/>
            </a:pPr>
            <a:r>
              <a:rPr lang="pl-PL" altLang="pl-PL" sz="1800" i="0" dirty="0">
                <a:solidFill>
                  <a:schemeClr val="tx1"/>
                </a:solidFill>
                <a:latin typeface="Bookman Old Style" pitchFamily="18" charset="0"/>
              </a:rPr>
              <a:t>uczniowie poznają tajniki gastronomiczne  i kelnerskie – </a:t>
            </a:r>
          </a:p>
          <a:p>
            <a:pPr marL="411163" indent="-342900" algn="ctr" eaLnBrk="0" hangingPunct="0">
              <a:lnSpc>
                <a:spcPct val="150000"/>
              </a:lnSpc>
              <a:spcBef>
                <a:spcPts val="700"/>
              </a:spcBef>
              <a:buClr>
                <a:schemeClr val="tx2"/>
              </a:buClr>
              <a:buSzPct val="95000"/>
            </a:pPr>
            <a:r>
              <a:rPr lang="pl-PL" altLang="pl-PL" sz="1800" i="0" dirty="0">
                <a:solidFill>
                  <a:schemeClr val="tx1"/>
                </a:solidFill>
                <a:latin typeface="Bookman Old Style" pitchFamily="18" charset="0"/>
              </a:rPr>
              <a:t>teoria łączy się równocześnie z praktyką</a:t>
            </a:r>
          </a:p>
          <a:p>
            <a:pPr marL="411163" indent="-342900" eaLnBrk="0" hangingPunct="0">
              <a:lnSpc>
                <a:spcPct val="150000"/>
              </a:lnSpc>
              <a:spcBef>
                <a:spcPts val="700"/>
              </a:spcBef>
              <a:buClr>
                <a:schemeClr val="tx2"/>
              </a:buClr>
              <a:buSzPct val="95000"/>
            </a:pPr>
            <a:endParaRPr lang="pl-PL" altLang="pl-PL" sz="600" i="0" dirty="0">
              <a:solidFill>
                <a:schemeClr val="tx1"/>
              </a:solidFill>
              <a:latin typeface="Bookman Old Style" pitchFamily="18" charset="0"/>
            </a:endParaRPr>
          </a:p>
          <a:p>
            <a:pPr marL="411163" indent="-342900" eaLnBrk="0" hangingPunct="0">
              <a:lnSpc>
                <a:spcPct val="150000"/>
              </a:lnSpc>
              <a:spcBef>
                <a:spcPts val="700"/>
              </a:spcBef>
              <a:buClr>
                <a:schemeClr val="tx2"/>
              </a:buClr>
              <a:buSzPct val="95000"/>
            </a:pPr>
            <a:endParaRPr lang="pl-PL" altLang="pl-PL" sz="1800" i="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pic>
        <p:nvPicPr>
          <p:cNvPr id="10" name="Obraz 9" descr="259316052_4552897014801761_6932807075486963222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587" y="1742952"/>
            <a:ext cx="6258413" cy="4710384"/>
          </a:xfrm>
          <a:prstGeom prst="rect">
            <a:avLst/>
          </a:prstGeom>
        </p:spPr>
      </p:pic>
      <p:pic>
        <p:nvPicPr>
          <p:cNvPr id="5" name="Obraz 4" descr="259316052_4552894711468658_6039136234096885791_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54429"/>
            <a:ext cx="3131840" cy="469890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52120" y="3717032"/>
            <a:ext cx="3491880" cy="2754306"/>
          </a:xfrm>
          <a:prstGeom prst="rect">
            <a:avLst/>
          </a:prstGeom>
        </p:spPr>
      </p:pic>
      <p:pic>
        <p:nvPicPr>
          <p:cNvPr id="11" name="Obraz 10" descr="259141540_4552894191468710_1985917275707268574_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3717032"/>
            <a:ext cx="2010477" cy="3015716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116632"/>
            <a:ext cx="7772400" cy="684213"/>
          </a:xfrm>
          <a:solidFill>
            <a:schemeClr val="tx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pl-PL" sz="3200" b="1" dirty="0">
                <a:solidFill>
                  <a:srgbClr val="FF0000"/>
                </a:solidFill>
                <a:latin typeface="Bookman Old Style" pitchFamily="18" charset="0"/>
                <a:cs typeface="Tahoma" pitchFamily="34" charset="0"/>
              </a:rPr>
              <a:t>Możliwości zatrudnienia:</a:t>
            </a:r>
          </a:p>
        </p:txBody>
      </p:sp>
      <p:sp>
        <p:nvSpPr>
          <p:cNvPr id="7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611560" y="836712"/>
            <a:ext cx="7920880" cy="289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hangingPunct="0">
              <a:buFont typeface="Wingdings" pitchFamily="2" charset="2"/>
              <a:buChar char="Ø"/>
            </a:pPr>
            <a:r>
              <a:rPr lang="pl-PL" sz="1600" i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  <a:t>  zakłady żywienia zbiorowego: bufety, stołówki, bary, kafeterie </a:t>
            </a:r>
          </a:p>
          <a:p>
            <a:pPr algn="just" eaLnBrk="0" hangingPunct="0"/>
            <a:endParaRPr lang="pl-PL" sz="900" i="0" dirty="0">
              <a:solidFill>
                <a:schemeClr val="tx1"/>
              </a:solidFill>
              <a:latin typeface="Bookman Old Style" pitchFamily="18" charset="0"/>
              <a:cs typeface="+mn-cs"/>
            </a:endParaRPr>
          </a:p>
          <a:p>
            <a:pPr eaLnBrk="0" hangingPunct="0">
              <a:lnSpc>
                <a:spcPct val="75000"/>
              </a:lnSpc>
              <a:buFont typeface="Wingdings" pitchFamily="2" charset="2"/>
              <a:buChar char="Ø"/>
            </a:pPr>
            <a:r>
              <a:rPr lang="pl-PL" sz="1600" i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  <a:t>  we wszystkich typach zakładów gastronomicznych:</a:t>
            </a:r>
            <a:br>
              <a:rPr lang="pl-PL" sz="1600" i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</a:br>
            <a:r>
              <a:rPr lang="pl-PL" sz="1600" i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  <a:t>    restauracjach, barach,  kawiarniach,  stołówkach, domach     </a:t>
            </a:r>
            <a:br>
              <a:rPr lang="pl-PL" sz="1600" i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</a:br>
            <a:r>
              <a:rPr lang="pl-PL" sz="1600" i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  <a:t>    opieki</a:t>
            </a:r>
          </a:p>
          <a:p>
            <a:pPr eaLnBrk="0" hangingPunct="0">
              <a:lnSpc>
                <a:spcPct val="75000"/>
              </a:lnSpc>
            </a:pPr>
            <a:endParaRPr lang="pl-PL" sz="900" i="0" dirty="0">
              <a:solidFill>
                <a:schemeClr val="tx1"/>
              </a:solidFill>
              <a:latin typeface="Bookman Old Style" pitchFamily="18" charset="0"/>
              <a:cs typeface="+mn-cs"/>
            </a:endParaRPr>
          </a:p>
          <a:p>
            <a:pPr algn="just" eaLnBrk="0" hangingPunct="0">
              <a:buFont typeface="Wingdings" pitchFamily="2" charset="2"/>
              <a:buChar char="Ø"/>
            </a:pPr>
            <a:r>
              <a:rPr lang="pl-PL" sz="1600" i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  <a:t>  poprzez prowadzenie własnej działalności gospodarczej stosując  </a:t>
            </a:r>
          </a:p>
          <a:p>
            <a:pPr algn="just" eaLnBrk="0" hangingPunct="0"/>
            <a:r>
              <a:rPr lang="pl-PL" sz="1600" i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  <a:t>    nowoczesne metody zarządzania i finansowania </a:t>
            </a:r>
          </a:p>
          <a:p>
            <a:pPr algn="just" eaLnBrk="0" hangingPunct="0"/>
            <a:endParaRPr lang="pl-PL" sz="900" i="0" dirty="0">
              <a:solidFill>
                <a:schemeClr val="tx1"/>
              </a:solidFill>
              <a:latin typeface="Bookman Old Style" pitchFamily="18" charset="0"/>
              <a:cs typeface="+mn-cs"/>
            </a:endParaRPr>
          </a:p>
          <a:p>
            <a:pPr algn="just" eaLnBrk="0" hangingPunct="0">
              <a:buFont typeface="Wingdings" pitchFamily="2" charset="2"/>
              <a:buChar char="Ø"/>
            </a:pPr>
            <a:r>
              <a:rPr lang="pl-PL" sz="1600" i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  <a:t>  przy organizacji imprez </a:t>
            </a:r>
            <a:r>
              <a:rPr lang="pl-PL" sz="1600" i="0">
                <a:solidFill>
                  <a:schemeClr val="tx1"/>
                </a:solidFill>
                <a:latin typeface="Bookman Old Style" pitchFamily="18" charset="0"/>
                <a:cs typeface="+mn-cs"/>
              </a:rPr>
              <a:t>i żywienia, </a:t>
            </a:r>
            <a:r>
              <a:rPr lang="pl-PL" sz="1600" i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  <a:t>aranżacji wnętrz sal  </a:t>
            </a:r>
          </a:p>
          <a:p>
            <a:pPr algn="just" eaLnBrk="0" hangingPunct="0"/>
            <a:r>
              <a:rPr lang="pl-PL" sz="1600" i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  <a:t>    konsumpcyjnych</a:t>
            </a:r>
          </a:p>
          <a:p>
            <a:pPr algn="just" eaLnBrk="0" hangingPunct="0"/>
            <a:endParaRPr lang="pl-PL" sz="900" i="0" dirty="0">
              <a:solidFill>
                <a:schemeClr val="tx1"/>
              </a:solidFill>
              <a:latin typeface="Bookman Old Style" pitchFamily="18" charset="0"/>
              <a:cs typeface="+mn-cs"/>
            </a:endParaRPr>
          </a:p>
          <a:p>
            <a:pPr algn="just" eaLnBrk="0" hangingPunct="0">
              <a:lnSpc>
                <a:spcPct val="55000"/>
              </a:lnSpc>
              <a:buFont typeface="Wingdings" pitchFamily="2" charset="2"/>
              <a:buChar char="Ø"/>
            </a:pPr>
            <a:r>
              <a:rPr lang="pl-PL" sz="1600" i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  <a:t>  manager zakładu gastronomicznego </a:t>
            </a:r>
          </a:p>
          <a:p>
            <a:pPr algn="just" eaLnBrk="0" hangingPunct="0">
              <a:lnSpc>
                <a:spcPct val="55000"/>
              </a:lnSpc>
            </a:pPr>
            <a:endParaRPr lang="pl-PL" sz="900" i="0" dirty="0">
              <a:solidFill>
                <a:schemeClr val="tx1"/>
              </a:solidFill>
              <a:latin typeface="Bookman Old Style" pitchFamily="18" charset="0"/>
              <a:cs typeface="+mn-cs"/>
            </a:endParaRPr>
          </a:p>
          <a:p>
            <a:pPr algn="just" eaLnBrk="0" hangingPunct="0">
              <a:lnSpc>
                <a:spcPct val="55000"/>
              </a:lnSpc>
              <a:buFont typeface="Wingdings" pitchFamily="2" charset="2"/>
              <a:buChar char="Ø"/>
            </a:pPr>
            <a:endParaRPr lang="pl-PL" sz="1600" i="0" dirty="0">
              <a:solidFill>
                <a:schemeClr val="tx1"/>
              </a:solidFill>
              <a:latin typeface="Bookman Old Style" pitchFamily="18" charset="0"/>
              <a:cs typeface="+mn-cs"/>
            </a:endParaRPr>
          </a:p>
          <a:p>
            <a:pPr algn="just" eaLnBrk="0" hangingPunct="0">
              <a:lnSpc>
                <a:spcPct val="50000"/>
              </a:lnSpc>
              <a:buFont typeface="Wingdings" pitchFamily="2" charset="2"/>
              <a:buChar char="Ø"/>
            </a:pPr>
            <a:r>
              <a:rPr lang="pl-PL" sz="1600" i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  <a:t>  doradca w zakresie prawidłowego żywienia </a:t>
            </a:r>
          </a:p>
        </p:txBody>
      </p:sp>
      <p:pic>
        <p:nvPicPr>
          <p:cNvPr id="8" name="Obraz 7" descr="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872" y="3717031"/>
            <a:ext cx="2052229" cy="2736305"/>
          </a:xfrm>
          <a:prstGeom prst="rect">
            <a:avLst/>
          </a:prstGeom>
        </p:spPr>
      </p:pic>
      <p:pic>
        <p:nvPicPr>
          <p:cNvPr id="12" name="Obraz 11" descr="257991475_4542836322474497_7589156910198282920_n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726414"/>
            <a:ext cx="3455368" cy="2726922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 descr="54521540_2111448488946638_5881806623512461312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76056" y="3645024"/>
            <a:ext cx="4067944" cy="307951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35596" y="116632"/>
            <a:ext cx="7272808" cy="504056"/>
          </a:xfrm>
          <a:solidFill>
            <a:schemeClr val="tx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rgbClr val="FF0000"/>
                </a:solidFill>
                <a:latin typeface="Bookman Old Style" pitchFamily="18" charset="0"/>
              </a:rPr>
              <a:t>Organizujemy warsztaty, konkursy</a:t>
            </a:r>
          </a:p>
        </p:txBody>
      </p:sp>
      <p:pic>
        <p:nvPicPr>
          <p:cNvPr id="4" name="Symbol zastępczy zawartości 3" descr="DSC_0138.JPG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6096" y="548680"/>
            <a:ext cx="3707904" cy="3140968"/>
          </a:xfrm>
        </p:spPr>
      </p:pic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pic>
        <p:nvPicPr>
          <p:cNvPr id="11" name="Obraz 10" descr="54522259_2111447642280056_380682008214372352_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17032"/>
            <a:ext cx="3874709" cy="2781323"/>
          </a:xfrm>
          <a:prstGeom prst="rect">
            <a:avLst/>
          </a:prstGeom>
        </p:spPr>
      </p:pic>
      <p:pic>
        <p:nvPicPr>
          <p:cNvPr id="10" name="Obraz 9" descr="53753633_2111475052277315_7831785332822507520_n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50684"/>
            <a:ext cx="5441471" cy="3772536"/>
          </a:xfrm>
          <a:prstGeom prst="rect">
            <a:avLst/>
          </a:prstGeom>
        </p:spPr>
      </p:pic>
      <p:pic>
        <p:nvPicPr>
          <p:cNvPr id="14" name="Obraz 13" descr="257968458_4542837569141039_5464818744468716706_n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3867" y="3717032"/>
            <a:ext cx="2052229" cy="2736304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111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525344"/>
          </a:xfrm>
          <a:prstGeom prst="rect">
            <a:avLst/>
          </a:prstGeom>
        </p:spPr>
      </p:pic>
      <p:sp>
        <p:nvSpPr>
          <p:cNvPr id="3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0593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47964" y="0"/>
            <a:ext cx="4896036" cy="3284984"/>
          </a:xfrm>
          <a:prstGeom prst="rect">
            <a:avLst/>
          </a:prstGeom>
        </p:spPr>
      </p:pic>
      <p:pic>
        <p:nvPicPr>
          <p:cNvPr id="8" name="Obraz 7" descr="IMG_038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83968" y="3212976"/>
            <a:ext cx="4860032" cy="3264024"/>
          </a:xfrm>
          <a:prstGeom prst="rect">
            <a:avLst/>
          </a:prstGeom>
        </p:spPr>
      </p:pic>
      <p:pic>
        <p:nvPicPr>
          <p:cNvPr id="114690" name="Picture 2" descr="http://www.zs5sanok.pl/images/szkola_pliki_2017_18/pizza2018/16-IMG_036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4337075" cy="6470106"/>
          </a:xfrm>
          <a:prstGeom prst="rect">
            <a:avLst/>
          </a:prstGeom>
          <a:noFill/>
        </p:spPr>
      </p:pic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4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40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</p:spTree>
  </p:cSld>
  <p:clrMapOvr>
    <a:masterClrMapping/>
  </p:clrMapOvr>
  <p:transition spd="med">
    <p:wedg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DSC_018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140968"/>
            <a:ext cx="4895743" cy="3384376"/>
          </a:xfrm>
          <a:prstGeom prst="rect">
            <a:avLst/>
          </a:prstGeom>
        </p:spPr>
      </p:pic>
      <p:pic>
        <p:nvPicPr>
          <p:cNvPr id="2" name="Obraz 1" descr="DSC_017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4816147" cy="3212976"/>
          </a:xfrm>
          <a:prstGeom prst="rect">
            <a:avLst/>
          </a:prstGeom>
        </p:spPr>
      </p:pic>
      <p:pic>
        <p:nvPicPr>
          <p:cNvPr id="3" name="Obraz 2" descr="IMG_311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16016" y="0"/>
            <a:ext cx="4427985" cy="6525344"/>
          </a:xfrm>
          <a:prstGeom prst="rect">
            <a:avLst/>
          </a:prstGeom>
        </p:spPr>
      </p:pic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ytuł 1"/>
          <p:cNvSpPr>
            <a:spLocks/>
          </p:cNvSpPr>
          <p:nvPr/>
        </p:nvSpPr>
        <p:spPr bwMode="auto">
          <a:xfrm>
            <a:off x="0" y="476672"/>
            <a:ext cx="9144000" cy="719931"/>
          </a:xfrm>
          <a:prstGeom prst="rect">
            <a:avLst/>
          </a:prstGeom>
          <a:solidFill>
            <a:schemeClr val="tx1"/>
          </a:solidFill>
          <a:ln w="38100" algn="ctr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8100" dir="5400000" rotWithShape="0">
              <a:srgbClr val="000000">
                <a:alpha val="39998"/>
              </a:srgbClr>
            </a:outerShdw>
          </a:effectLst>
        </p:spPr>
        <p:txBody>
          <a:bodyPr anchor="ctr"/>
          <a:lstStyle/>
          <a:p>
            <a:pPr algn="ctr"/>
            <a:r>
              <a:rPr lang="pl-PL" altLang="pl-PL" sz="4000" b="1" i="0" dirty="0">
                <a:solidFill>
                  <a:srgbClr val="FF0000"/>
                </a:solidFill>
                <a:latin typeface="Bookman Old Style" pitchFamily="18" charset="0"/>
              </a:rPr>
              <a:t>Typy szkół w ZS nr 5 w Sanoku</a:t>
            </a:r>
            <a:endParaRPr lang="pl-PL" altLang="pl-PL" sz="4000" i="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5363" name="Symbol zastępczy zawartości 2"/>
          <p:cNvSpPr>
            <a:spLocks/>
          </p:cNvSpPr>
          <p:nvPr/>
        </p:nvSpPr>
        <p:spPr bwMode="auto">
          <a:xfrm>
            <a:off x="899592" y="1268760"/>
            <a:ext cx="7776864" cy="5000625"/>
          </a:xfrm>
          <a:prstGeom prst="rect">
            <a:avLst/>
          </a:prstGeom>
          <a:noFill/>
          <a:ln w="42545" algn="ctr">
            <a:noFill/>
            <a:miter lim="800000"/>
            <a:headEnd/>
            <a:tailEnd/>
          </a:ln>
        </p:spPr>
        <p:txBody>
          <a:bodyPr/>
          <a:lstStyle/>
          <a:p>
            <a:pPr marL="92075">
              <a:spcBef>
                <a:spcPct val="20000"/>
              </a:spcBef>
            </a:pPr>
            <a:endParaRPr lang="pl-PL" altLang="pl-PL" sz="2800" i="0" dirty="0">
              <a:ln w="3175"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chemeClr val="tx1"/>
              </a:solidFill>
              <a:latin typeface="Arial Black" pitchFamily="34" charset="0"/>
            </a:endParaRPr>
          </a:p>
          <a:p>
            <a:pPr marL="92075">
              <a:spcBef>
                <a:spcPct val="20000"/>
              </a:spcBef>
            </a:pPr>
            <a:r>
              <a:rPr lang="pl-PL" altLang="pl-PL" sz="2800" b="1" i="0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latin typeface="Bookman Old Style" pitchFamily="18" charset="0"/>
              </a:rPr>
              <a:t>  </a:t>
            </a:r>
            <a:r>
              <a:rPr lang="pl-PL" altLang="pl-PL" sz="3600" b="1" i="0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latin typeface="Bookman Old Style" pitchFamily="18" charset="0"/>
              </a:rPr>
              <a:t>5 – letnie TECHNIKUM</a:t>
            </a:r>
          </a:p>
          <a:p>
            <a:pPr marL="92075">
              <a:spcBef>
                <a:spcPct val="20000"/>
              </a:spcBef>
            </a:pPr>
            <a:endParaRPr lang="pl-PL" altLang="pl-PL" sz="1800" b="1" i="0" dirty="0">
              <a:ln w="3175"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chemeClr val="tx1"/>
              </a:solidFill>
              <a:latin typeface="Bookman Old Style" pitchFamily="18" charset="0"/>
            </a:endParaRPr>
          </a:p>
          <a:p>
            <a:pPr marL="92075">
              <a:spcBef>
                <a:spcPct val="20000"/>
              </a:spcBef>
              <a:buFontTx/>
              <a:buChar char="•"/>
            </a:pPr>
            <a:endParaRPr lang="pl-PL" altLang="pl-PL" sz="1800" b="1" i="0" dirty="0">
              <a:ln w="3175"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chemeClr val="tx1"/>
              </a:solidFill>
              <a:latin typeface="Bookman Old Style" pitchFamily="18" charset="0"/>
            </a:endParaRPr>
          </a:p>
          <a:p>
            <a:pPr marL="92075">
              <a:spcBef>
                <a:spcPct val="20000"/>
              </a:spcBef>
            </a:pPr>
            <a:r>
              <a:rPr lang="pl-PL" altLang="pl-PL" sz="2800" b="1" i="0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latin typeface="Bookman Old Style" pitchFamily="18" charset="0"/>
              </a:rPr>
              <a:t>  </a:t>
            </a:r>
            <a:r>
              <a:rPr lang="pl-PL" altLang="pl-PL" sz="3600" b="1" i="0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latin typeface="Bookman Old Style" pitchFamily="18" charset="0"/>
              </a:rPr>
              <a:t>3 – letnia </a:t>
            </a:r>
            <a:r>
              <a:rPr lang="pl-PL" altLang="pl-PL" sz="3200" b="1" i="0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latin typeface="Bookman Old Style" pitchFamily="18" charset="0"/>
              </a:rPr>
              <a:t>SZKOŁA BRANŻOWA</a:t>
            </a:r>
            <a:br>
              <a:rPr lang="pl-PL" altLang="pl-PL" sz="3200" b="1" i="0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latin typeface="Bookman Old Style" pitchFamily="18" charset="0"/>
              </a:rPr>
            </a:br>
            <a:r>
              <a:rPr lang="pl-PL" altLang="pl-PL" sz="3200" b="1" i="0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tx1"/>
                </a:solidFill>
                <a:latin typeface="Bookman Old Style" pitchFamily="18" charset="0"/>
              </a:rPr>
              <a:t>        I STOPNIA</a:t>
            </a:r>
          </a:p>
          <a:p>
            <a:pPr marL="92075">
              <a:spcBef>
                <a:spcPct val="20000"/>
              </a:spcBef>
            </a:pPr>
            <a:endParaRPr lang="pl-PL" altLang="pl-PL" sz="2400" b="1" i="0" dirty="0">
              <a:ln w="3175"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chemeClr val="tx1"/>
              </a:solidFill>
              <a:latin typeface="Bookman Old Style" pitchFamily="18" charset="0"/>
            </a:endParaRPr>
          </a:p>
          <a:p>
            <a:pPr marL="92075">
              <a:spcBef>
                <a:spcPct val="20000"/>
              </a:spcBef>
            </a:pPr>
            <a:r>
              <a:rPr lang="pl-PL" altLang="pl-PL" sz="2400" b="1" i="0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latin typeface="Bookman Old Style" pitchFamily="18" charset="0"/>
              </a:rPr>
              <a:t>  2 – letnia BRANŻOWA SZKOŁA II STOPNIA</a:t>
            </a:r>
          </a:p>
          <a:p>
            <a:pPr marL="92075">
              <a:spcBef>
                <a:spcPct val="20000"/>
              </a:spcBef>
            </a:pPr>
            <a:r>
              <a:rPr lang="pl-PL" altLang="pl-PL" sz="2400" b="1" i="0" dirty="0">
                <a:ln w="3175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FFFF00"/>
                </a:solidFill>
                <a:latin typeface="Bookman Old Style" pitchFamily="18" charset="0"/>
              </a:rPr>
              <a:t>  3 – letnie LICEUM DLA DOROSŁYCH</a:t>
            </a:r>
          </a:p>
          <a:p>
            <a:pPr marL="92075" algn="ctr">
              <a:lnSpc>
                <a:spcPct val="80000"/>
              </a:lnSpc>
              <a:spcBef>
                <a:spcPct val="20000"/>
              </a:spcBef>
            </a:pPr>
            <a:endParaRPr lang="pl-PL" altLang="pl-PL" sz="2800" i="0" dirty="0">
              <a:ln w="3175"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13" name="Strzałka w prawo 12"/>
          <p:cNvSpPr/>
          <p:nvPr/>
        </p:nvSpPr>
        <p:spPr>
          <a:xfrm>
            <a:off x="17748" y="1944739"/>
            <a:ext cx="864096" cy="412624"/>
          </a:xfrm>
          <a:prstGeom prst="rightArrow">
            <a:avLst>
              <a:gd name="adj1" fmla="val 31533"/>
              <a:gd name="adj2" fmla="val 50000"/>
            </a:avLst>
          </a:prstGeom>
          <a:solidFill>
            <a:srgbClr val="C0000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7" name="Strzałka w prawo 16"/>
          <p:cNvSpPr/>
          <p:nvPr/>
        </p:nvSpPr>
        <p:spPr>
          <a:xfrm>
            <a:off x="0" y="3222688"/>
            <a:ext cx="864096" cy="412624"/>
          </a:xfrm>
          <a:prstGeom prst="rightArrow">
            <a:avLst>
              <a:gd name="adj1" fmla="val 31533"/>
              <a:gd name="adj2" fmla="val 50000"/>
            </a:avLst>
          </a:prstGeom>
          <a:solidFill>
            <a:srgbClr val="C00000"/>
          </a:solidFill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Strzałka w prawo 17"/>
          <p:cNvSpPr/>
          <p:nvPr/>
        </p:nvSpPr>
        <p:spPr>
          <a:xfrm>
            <a:off x="0" y="4724601"/>
            <a:ext cx="864096" cy="412624"/>
          </a:xfrm>
          <a:prstGeom prst="rightArrow">
            <a:avLst>
              <a:gd name="adj1" fmla="val 31533"/>
              <a:gd name="adj2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9" name="Strzałka w prawo 18"/>
          <p:cNvSpPr/>
          <p:nvPr/>
        </p:nvSpPr>
        <p:spPr>
          <a:xfrm>
            <a:off x="0" y="5137225"/>
            <a:ext cx="864096" cy="412624"/>
          </a:xfrm>
          <a:prstGeom prst="rightArrow">
            <a:avLst>
              <a:gd name="adj1" fmla="val 31533"/>
              <a:gd name="adj2" fmla="val 50000"/>
            </a:avLst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 advClick="0" advTm="1000">
    <p:pull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6" name="Picture 6" descr="http://www.zs5sanok.pl/images/szkola_pliki_2017_18/warsztaty_pierogi_2018/11-IMG_108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813448" cy="3212977"/>
          </a:xfrm>
          <a:prstGeom prst="rect">
            <a:avLst/>
          </a:prstGeom>
          <a:noFill/>
        </p:spPr>
      </p:pic>
      <p:pic>
        <p:nvPicPr>
          <p:cNvPr id="112648" name="Picture 8" descr="http://www.zs5sanok.pl/images/szkola_pliki_2017_18/warsztaty_pierogi_2018/35-IMG_113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08836"/>
            <a:ext cx="4788024" cy="3316508"/>
          </a:xfrm>
          <a:prstGeom prst="rect">
            <a:avLst/>
          </a:prstGeom>
          <a:noFill/>
        </p:spPr>
      </p:pic>
      <p:pic>
        <p:nvPicPr>
          <p:cNvPr id="112642" name="Picture 2" descr="http://www.zs5sanok.pl/images/szkola_pliki_2017_18/warsztaty_pierogi_2018/12-IMG_108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71"/>
          <a:stretch>
            <a:fillRect/>
          </a:stretch>
        </p:blipFill>
        <p:spPr bwMode="auto">
          <a:xfrm>
            <a:off x="4734116" y="-99392"/>
            <a:ext cx="4409884" cy="6588000"/>
          </a:xfrm>
          <a:prstGeom prst="rect">
            <a:avLst/>
          </a:prstGeom>
          <a:noFill/>
        </p:spPr>
      </p:pic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59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227850" cy="4365104"/>
          </a:xfrm>
          <a:prstGeom prst="rect">
            <a:avLst/>
          </a:prstGeom>
        </p:spPr>
      </p:pic>
      <p:pic>
        <p:nvPicPr>
          <p:cNvPr id="4" name="Obraz 3" descr="IMG_3125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005064"/>
            <a:ext cx="3599892" cy="2520280"/>
          </a:xfrm>
          <a:prstGeom prst="rect">
            <a:avLst/>
          </a:prstGeom>
        </p:spPr>
      </p:pic>
      <p:pic>
        <p:nvPicPr>
          <p:cNvPr id="118788" name="Picture 4" descr="Obraz może zawierać: tabela, kwiat i jedzeni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0"/>
            <a:ext cx="4211960" cy="6453336"/>
          </a:xfrm>
          <a:prstGeom prst="rect">
            <a:avLst/>
          </a:prstGeom>
          <a:noFill/>
        </p:spPr>
      </p:pic>
      <p:pic>
        <p:nvPicPr>
          <p:cNvPr id="3" name="Obraz 2" descr="IMG_3117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840" y="1772816"/>
            <a:ext cx="3168352" cy="4752528"/>
          </a:xfrm>
          <a:prstGeom prst="rect">
            <a:avLst/>
          </a:prstGeom>
        </p:spPr>
      </p:pic>
      <p:pic>
        <p:nvPicPr>
          <p:cNvPr id="118786" name="Picture 2" descr="Obraz może zawierać: jedzenie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0"/>
            <a:ext cx="3203848" cy="3914293"/>
          </a:xfrm>
          <a:prstGeom prst="rect">
            <a:avLst/>
          </a:prstGeom>
          <a:noFill/>
        </p:spPr>
      </p:pic>
      <p:sp>
        <p:nvSpPr>
          <p:cNvPr id="7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</p:spTree>
  </p:cSld>
  <p:clrMapOvr>
    <a:masterClrMapping/>
  </p:clrMapOvr>
  <p:transition spd="med">
    <p:wipe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3068960"/>
            <a:ext cx="7200800" cy="3384375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pl-PL" sz="2000" dirty="0">
                <a:latin typeface="Comic Sans MS" pitchFamily="66" charset="0"/>
              </a:rPr>
              <a:t> </a:t>
            </a:r>
            <a:r>
              <a:rPr lang="pl-PL" sz="2000" dirty="0">
                <a:latin typeface="Bookman Old Style" pitchFamily="18" charset="0"/>
              </a:rPr>
              <a:t>organizuje i prowadzi prace związane z rejestracją,   </a:t>
            </a:r>
          </a:p>
          <a:p>
            <a:pPr>
              <a:buNone/>
              <a:defRPr/>
            </a:pPr>
            <a:r>
              <a:rPr lang="pl-PL" sz="2000" dirty="0">
                <a:latin typeface="Bookman Old Style" pitchFamily="18" charset="0"/>
              </a:rPr>
              <a:t>    obróbką i wizualizacją obrazu</a:t>
            </a:r>
          </a:p>
          <a:p>
            <a:pPr>
              <a:buNone/>
              <a:defRPr/>
            </a:pPr>
            <a:endParaRPr lang="pl-PL" sz="1200" dirty="0">
              <a:latin typeface="Bookman Old Style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2000" dirty="0">
                <a:latin typeface="Bookman Old Style" pitchFamily="18" charset="0"/>
              </a:rPr>
              <a:t> realizacją projektów graficznych i multimedialnych</a:t>
            </a:r>
          </a:p>
          <a:p>
            <a:pPr>
              <a:lnSpc>
                <a:spcPct val="150000"/>
              </a:lnSpc>
              <a:buNone/>
              <a:defRPr/>
            </a:pPr>
            <a:endParaRPr lang="pl-PL" sz="800" b="1" dirty="0">
              <a:solidFill>
                <a:srgbClr val="33CC33"/>
              </a:solidFill>
              <a:latin typeface="Bookman Old Style" pitchFamily="18" charset="0"/>
            </a:endParaRPr>
          </a:p>
          <a:p>
            <a:pPr marL="68263" indent="0">
              <a:buFont typeface="Wingdings" pitchFamily="2" charset="2"/>
              <a:buNone/>
              <a:defRPr/>
            </a:pPr>
            <a:r>
              <a:rPr lang="pl-PL" sz="2000" b="1" dirty="0">
                <a:solidFill>
                  <a:srgbClr val="33CC33"/>
                </a:solidFill>
                <a:latin typeface="Bookman Old Style" pitchFamily="18" charset="0"/>
              </a:rPr>
              <a:t>Nauka w szkole umożliwia uzyskanie świadectw potwierdzających kwalifikacje zawodowe:</a:t>
            </a:r>
          </a:p>
          <a:p>
            <a:pPr>
              <a:lnSpc>
                <a:spcPct val="150000"/>
              </a:lnSpc>
              <a:defRPr/>
            </a:pPr>
            <a:r>
              <a:rPr lang="pl-PL" sz="1900" dirty="0">
                <a:latin typeface="Bookman Old Style" pitchFamily="18" charset="0"/>
              </a:rPr>
              <a:t>AUD.02. Rejestracja, obróbka i publikacja obrazu</a:t>
            </a:r>
          </a:p>
          <a:p>
            <a:pPr>
              <a:lnSpc>
                <a:spcPct val="150000"/>
              </a:lnSpc>
              <a:defRPr/>
            </a:pPr>
            <a:r>
              <a:rPr lang="pl-PL" sz="1900" dirty="0">
                <a:latin typeface="Bookman Old Style" pitchFamily="18" charset="0"/>
              </a:rPr>
              <a:t>AUD.05. Realizacja projektów graficznych i multimedialnych</a:t>
            </a:r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pic>
        <p:nvPicPr>
          <p:cNvPr id="7" name="Obraz 6" descr="fotograf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94" y="39073"/>
            <a:ext cx="7308812" cy="264395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ymbol zastępczy zawartości 2"/>
          <p:cNvSpPr>
            <a:spLocks noGrp="1"/>
          </p:cNvSpPr>
          <p:nvPr>
            <p:ph idx="1"/>
          </p:nvPr>
        </p:nvSpPr>
        <p:spPr>
          <a:xfrm>
            <a:off x="4319464" y="1196752"/>
            <a:ext cx="4824536" cy="2232248"/>
          </a:xfrm>
        </p:spPr>
        <p:txBody>
          <a:bodyPr>
            <a:normAutofit/>
          </a:bodyPr>
          <a:lstStyle/>
          <a:p>
            <a:pPr marL="68263" indent="0">
              <a:lnSpc>
                <a:spcPct val="160000"/>
              </a:lnSpc>
              <a:buFont typeface="Wingdings" pitchFamily="2" charset="2"/>
              <a:buChar char="ü"/>
              <a:defRPr/>
            </a:pPr>
            <a:r>
              <a:rPr lang="pl-PL" altLang="pl-PL" sz="1600" dirty="0">
                <a:latin typeface="Bookman Old Style" pitchFamily="18" charset="0"/>
              </a:rPr>
              <a:t> wykonywać profesjonalne fotografie</a:t>
            </a:r>
          </a:p>
          <a:p>
            <a:pPr marL="68263" indent="0">
              <a:lnSpc>
                <a:spcPct val="160000"/>
              </a:lnSpc>
              <a:buFont typeface="Wingdings" pitchFamily="2" charset="2"/>
              <a:buChar char="ü"/>
              <a:defRPr/>
            </a:pPr>
            <a:r>
              <a:rPr lang="pl-PL" altLang="pl-PL" sz="1600" dirty="0">
                <a:latin typeface="Bookman Old Style" pitchFamily="18" charset="0"/>
              </a:rPr>
              <a:t> poznać praktyczne zagadnienia związane </a:t>
            </a:r>
            <a:br>
              <a:rPr lang="pl-PL" altLang="pl-PL" sz="1600" dirty="0">
                <a:latin typeface="Bookman Old Style" pitchFamily="18" charset="0"/>
              </a:rPr>
            </a:br>
            <a:r>
              <a:rPr lang="pl-PL" altLang="pl-PL" sz="1600" dirty="0">
                <a:latin typeface="Bookman Old Style" pitchFamily="18" charset="0"/>
              </a:rPr>
              <a:t>  z pracą w studio fotograficznym i plenerze</a:t>
            </a:r>
          </a:p>
          <a:p>
            <a:pPr marL="68263" indent="0">
              <a:lnSpc>
                <a:spcPct val="160000"/>
              </a:lnSpc>
              <a:buFont typeface="Wingdings" pitchFamily="2" charset="2"/>
              <a:buChar char="ü"/>
              <a:defRPr/>
            </a:pPr>
            <a:r>
              <a:rPr lang="pl-PL" altLang="pl-PL" sz="1600" dirty="0">
                <a:latin typeface="Bookman Old Style" pitchFamily="18" charset="0"/>
              </a:rPr>
              <a:t> nauczyć się cyfrowych  metod korekty zdjęć</a:t>
            </a:r>
          </a:p>
          <a:p>
            <a:pPr marL="68263" indent="0">
              <a:lnSpc>
                <a:spcPct val="160000"/>
              </a:lnSpc>
              <a:buFont typeface="Wingdings" pitchFamily="2" charset="2"/>
              <a:buChar char="ü"/>
              <a:defRPr/>
            </a:pPr>
            <a:r>
              <a:rPr lang="pl-PL" altLang="pl-PL" sz="1600" dirty="0">
                <a:latin typeface="Bookman Old Style" pitchFamily="18" charset="0"/>
              </a:rPr>
              <a:t> realizować nagrania audio i video  </a:t>
            </a:r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pic>
        <p:nvPicPr>
          <p:cNvPr id="27651" name="Picture 2" descr="G:\pracowniw\DSC_002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3995936" cy="2646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pole tekstowe 3"/>
          <p:cNvSpPr txBox="1"/>
          <p:nvPr/>
        </p:nvSpPr>
        <p:spPr>
          <a:xfrm>
            <a:off x="251520" y="3789040"/>
            <a:ext cx="9071992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263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ü"/>
              <a:defRPr/>
            </a:pPr>
            <a:r>
              <a:rPr lang="pl-PL" altLang="pl-PL" sz="160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  <a:t> </a:t>
            </a:r>
            <a:r>
              <a:rPr lang="pl-PL" altLang="pl-PL" sz="1600" i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  <a:t>zająć się montażem fotograficznym</a:t>
            </a:r>
          </a:p>
          <a:p>
            <a:pPr marL="68263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pl-PL" altLang="pl-PL" sz="1000" i="0" dirty="0">
              <a:solidFill>
                <a:schemeClr val="tx1"/>
              </a:solidFill>
              <a:latin typeface="Bookman Old Style" pitchFamily="18" charset="0"/>
              <a:cs typeface="+mn-cs"/>
            </a:endParaRPr>
          </a:p>
          <a:p>
            <a:pPr marL="68263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ü"/>
              <a:defRPr/>
            </a:pPr>
            <a:r>
              <a:rPr lang="pl-PL" altLang="pl-PL" sz="1600" i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  <a:t> opanować obsługę sprzętu fotograficznego i filmowego </a:t>
            </a:r>
          </a:p>
          <a:p>
            <a:pPr marL="68263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pl-PL" altLang="pl-PL" sz="1000" i="0" dirty="0">
              <a:solidFill>
                <a:schemeClr val="tx1"/>
              </a:solidFill>
              <a:latin typeface="Bookman Old Style" pitchFamily="18" charset="0"/>
              <a:cs typeface="+mn-cs"/>
            </a:endParaRPr>
          </a:p>
          <a:p>
            <a:pPr marL="68263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ü"/>
              <a:defRPr/>
            </a:pPr>
            <a:r>
              <a:rPr lang="pl-PL" altLang="pl-PL" sz="1600" i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  <a:t> poznać tajniki skutecznej reklamy oraz  zasady budowania wizerunku osób </a:t>
            </a:r>
            <a:br>
              <a:rPr lang="pl-PL" altLang="pl-PL" sz="1600" i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</a:br>
            <a:r>
              <a:rPr lang="pl-PL" altLang="pl-PL" sz="1600" i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  <a:t>   i firm w Internecie</a:t>
            </a:r>
          </a:p>
          <a:p>
            <a:pPr marL="68263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endParaRPr lang="pl-PL" altLang="pl-PL" sz="1000" i="0" dirty="0">
              <a:solidFill>
                <a:schemeClr val="tx1"/>
              </a:solidFill>
              <a:latin typeface="Bookman Old Style" pitchFamily="18" charset="0"/>
              <a:cs typeface="+mn-cs"/>
            </a:endParaRPr>
          </a:p>
          <a:p>
            <a:pPr marL="68263">
              <a:spcBef>
                <a:spcPct val="20000"/>
              </a:spcBef>
              <a:buClr>
                <a:schemeClr val="accent3"/>
              </a:buClr>
              <a:buSzPct val="95000"/>
              <a:buFont typeface="Wingdings" pitchFamily="2" charset="2"/>
              <a:buChar char="ü"/>
              <a:defRPr/>
            </a:pPr>
            <a:r>
              <a:rPr lang="pl-PL" altLang="pl-PL" sz="1600" i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  <a:t> pracować w nowoczesnych pracowniach komputerowych nad cyfrową obróbką     </a:t>
            </a:r>
          </a:p>
          <a:p>
            <a:pPr marL="68263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pl-PL" altLang="pl-PL" sz="1600" i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  <a:t>   zdjęć,  projektowaniem grafiki, animacji, montażem filmu wykorzystując Photoshop, </a:t>
            </a:r>
          </a:p>
          <a:p>
            <a:pPr marL="68263">
              <a:spcBef>
                <a:spcPct val="20000"/>
              </a:spcBef>
              <a:buClr>
                <a:schemeClr val="accent3"/>
              </a:buClr>
              <a:buSzPct val="95000"/>
              <a:defRPr/>
            </a:pPr>
            <a:r>
              <a:rPr lang="pl-PL" altLang="pl-PL" sz="1600" i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  <a:t>  Ilustrator czy Flash</a:t>
            </a:r>
          </a:p>
          <a:p>
            <a:pPr algn="just">
              <a:lnSpc>
                <a:spcPct val="150000"/>
              </a:lnSpc>
              <a:defRPr/>
            </a:pPr>
            <a:endParaRPr lang="pl-PL" sz="2000" b="1" i="0" dirty="0">
              <a:solidFill>
                <a:schemeClr val="tx1"/>
              </a:solidFill>
              <a:latin typeface="Agency FB" pitchFamily="34" charset="0"/>
              <a:cs typeface="+mn-cs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323528" y="264026"/>
            <a:ext cx="8496944" cy="501804"/>
          </a:xfrm>
          <a:prstGeom prst="rect">
            <a:avLst/>
          </a:prstGeom>
          <a:solidFill>
            <a:schemeClr val="tx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68263" indent="0">
              <a:lnSpc>
                <a:spcPct val="150000"/>
              </a:lnSpc>
              <a:buFont typeface="Wingdings" pitchFamily="2" charset="2"/>
              <a:buNone/>
              <a:defRPr/>
            </a:pPr>
            <a:r>
              <a:rPr lang="pl-PL" altLang="pl-PL" sz="1800" b="1" i="0" dirty="0">
                <a:solidFill>
                  <a:srgbClr val="FF0000"/>
                </a:solidFill>
                <a:latin typeface="Bookman Old Style" pitchFamily="18" charset="0"/>
              </a:rPr>
              <a:t>Zostań technikiem fotografii i multimediów jeśli chcesz</a:t>
            </a:r>
            <a:r>
              <a:rPr lang="pl-PL" altLang="pl-PL" sz="2000" i="0" dirty="0">
                <a:solidFill>
                  <a:srgbClr val="FF0000"/>
                </a:solidFill>
                <a:latin typeface="Bookman Old Style" pitchFamily="18" charset="0"/>
              </a:rPr>
              <a:t>:</a:t>
            </a:r>
          </a:p>
        </p:txBody>
      </p:sp>
    </p:spTree>
  </p:cSld>
  <p:clrMapOvr>
    <a:masterClrMapping/>
  </p:clrMapOvr>
  <p:transition spd="slow">
    <p:pull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3548" y="117128"/>
            <a:ext cx="8136904" cy="863600"/>
          </a:xfrm>
          <a:solidFill>
            <a:schemeClr val="tx1">
              <a:alpha val="78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defRPr/>
            </a:pPr>
            <a:r>
              <a:rPr lang="pl-PL" sz="2800" b="1" dirty="0">
                <a:solidFill>
                  <a:srgbClr val="FF0000"/>
                </a:solidFill>
                <a:latin typeface="Bookman Old Style" pitchFamily="18" charset="0"/>
                <a:cs typeface="Tahoma" pitchFamily="34" charset="0"/>
              </a:rPr>
              <a:t>Przyszłe miejsca pracy dla technika fotografii </a:t>
            </a:r>
            <a:br>
              <a:rPr lang="pl-PL" sz="2800" b="1" dirty="0">
                <a:solidFill>
                  <a:srgbClr val="FF0000"/>
                </a:solidFill>
                <a:latin typeface="Bookman Old Style" pitchFamily="18" charset="0"/>
                <a:cs typeface="Tahoma" pitchFamily="34" charset="0"/>
              </a:rPr>
            </a:br>
            <a:r>
              <a:rPr lang="pl-PL" sz="2800" b="1" dirty="0">
                <a:solidFill>
                  <a:srgbClr val="FF0000"/>
                </a:solidFill>
                <a:latin typeface="Bookman Old Style" pitchFamily="18" charset="0"/>
                <a:cs typeface="Tahoma" pitchFamily="34" charset="0"/>
              </a:rPr>
              <a:t>i multimediów:</a:t>
            </a:r>
            <a:endParaRPr lang="pl-PL" sz="2800" dirty="0">
              <a:solidFill>
                <a:srgbClr val="FF0000"/>
              </a:solidFill>
              <a:latin typeface="Bookman Old Style" pitchFamily="18" charset="0"/>
              <a:cs typeface="Tahoma" pitchFamily="34" charset="0"/>
            </a:endParaRPr>
          </a:p>
        </p:txBody>
      </p:sp>
      <p:sp>
        <p:nvSpPr>
          <p:cNvPr id="25603" name="Symbol zastępczy zawartości 2"/>
          <p:cNvSpPr>
            <a:spLocks noGrp="1"/>
          </p:cNvSpPr>
          <p:nvPr>
            <p:ph idx="1"/>
          </p:nvPr>
        </p:nvSpPr>
        <p:spPr>
          <a:xfrm>
            <a:off x="17463" y="1196752"/>
            <a:ext cx="9109075" cy="525643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pl-PL" altLang="pl-PL" sz="1800" dirty="0">
                <a:latin typeface="Bookman Old Style" pitchFamily="18" charset="0"/>
              </a:rPr>
              <a:t>laboratoria fotograficzne usługowe, profesjonalne, przemysł fotooptyczny </a:t>
            </a:r>
            <a:br>
              <a:rPr lang="pl-PL" altLang="pl-PL" sz="1800" dirty="0">
                <a:latin typeface="Bookman Old Style" pitchFamily="18" charset="0"/>
              </a:rPr>
            </a:br>
            <a:r>
              <a:rPr lang="pl-PL" altLang="pl-PL" sz="1800" dirty="0">
                <a:latin typeface="Bookman Old Style" pitchFamily="18" charset="0"/>
              </a:rPr>
              <a:t>i optyczny</a:t>
            </a:r>
          </a:p>
          <a:p>
            <a:pPr>
              <a:buNone/>
              <a:defRPr/>
            </a:pPr>
            <a:endParaRPr lang="pl-PL" altLang="pl-PL" sz="800" dirty="0"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altLang="pl-PL" sz="1800" dirty="0">
                <a:latin typeface="Bookman Old Style" pitchFamily="18" charset="0"/>
              </a:rPr>
              <a:t>wydawnictwa i drukarnie, przemysł optoelektroniczny, komputerowy </a:t>
            </a:r>
            <a:br>
              <a:rPr lang="pl-PL" altLang="pl-PL" sz="1800" dirty="0">
                <a:latin typeface="Bookman Old Style" pitchFamily="18" charset="0"/>
              </a:rPr>
            </a:br>
            <a:r>
              <a:rPr lang="pl-PL" altLang="pl-PL" sz="1800" dirty="0">
                <a:latin typeface="Bookman Old Style" pitchFamily="18" charset="0"/>
              </a:rPr>
              <a:t>i informatyczny</a:t>
            </a:r>
          </a:p>
          <a:p>
            <a:pPr>
              <a:buNone/>
              <a:defRPr/>
            </a:pPr>
            <a:endParaRPr lang="pl-PL" altLang="pl-PL" sz="800" dirty="0"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altLang="pl-PL" sz="1800" dirty="0">
                <a:latin typeface="Bookman Old Style" pitchFamily="18" charset="0"/>
              </a:rPr>
              <a:t>telewizja i wytwórnie filmowe, studia graficzne i fotografii cyfrowej</a:t>
            </a:r>
          </a:p>
          <a:p>
            <a:pPr>
              <a:buNone/>
              <a:defRPr/>
            </a:pPr>
            <a:endParaRPr lang="pl-PL" altLang="pl-PL" sz="800" dirty="0"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altLang="pl-PL" sz="1800" dirty="0">
                <a:latin typeface="Bookman Old Style" pitchFamily="18" charset="0"/>
              </a:rPr>
              <a:t>agencje reklamowe – m.in. przy projektowaniu gadżetów reklamowych, reklamy zewnętrznej, opracowywaniu animacji, klipów filmowych, prezentacji multimedialnych</a:t>
            </a:r>
          </a:p>
          <a:p>
            <a:pPr>
              <a:buNone/>
              <a:defRPr/>
            </a:pPr>
            <a:endParaRPr lang="pl-PL" altLang="pl-PL" sz="800" dirty="0"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altLang="pl-PL" sz="1800" dirty="0">
                <a:latin typeface="Bookman Old Style" pitchFamily="18" charset="0"/>
              </a:rPr>
              <a:t>agencje prasowe, wydawnictwach gazet i czasopism – fotoreportaż</a:t>
            </a:r>
          </a:p>
          <a:p>
            <a:pPr>
              <a:buNone/>
              <a:defRPr/>
            </a:pPr>
            <a:endParaRPr lang="pl-PL" altLang="pl-PL" sz="900" dirty="0"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altLang="pl-PL" sz="1800" dirty="0">
                <a:latin typeface="Bookman Old Style" pitchFamily="18" charset="0"/>
              </a:rPr>
              <a:t>laboratoria naukowo-badawcze, kryminalistyczne, medyczne, archeologiczne, geologiczne</a:t>
            </a:r>
          </a:p>
          <a:p>
            <a:pPr>
              <a:buNone/>
              <a:defRPr/>
            </a:pPr>
            <a:endParaRPr lang="pl-PL" altLang="pl-PL" sz="900" dirty="0"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altLang="pl-PL" sz="1800" dirty="0">
                <a:latin typeface="Bookman Old Style" pitchFamily="18" charset="0"/>
              </a:rPr>
              <a:t>ośrodki historyczne, archiwa, muzea</a:t>
            </a:r>
          </a:p>
          <a:p>
            <a:pPr>
              <a:buNone/>
              <a:defRPr/>
            </a:pPr>
            <a:endParaRPr lang="pl-PL" altLang="pl-PL" sz="900" dirty="0"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altLang="pl-PL" sz="1800" dirty="0">
                <a:latin typeface="Bookman Old Style" pitchFamily="18" charset="0"/>
              </a:rPr>
              <a:t>Internet - projektowanie witryn WWW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pl-PL" altLang="pl-PL" sz="1800" dirty="0">
                <a:latin typeface="Bookman Old Style" pitchFamily="18" charset="0"/>
              </a:rPr>
              <a:t>Agencje marketingowe</a:t>
            </a:r>
          </a:p>
          <a:p>
            <a:pPr>
              <a:buNone/>
              <a:defRPr/>
            </a:pPr>
            <a:endParaRPr lang="pl-PL" altLang="pl-PL" sz="1600" dirty="0">
              <a:latin typeface="Bookman Old Style" pitchFamily="18" charset="0"/>
            </a:endParaRPr>
          </a:p>
          <a:p>
            <a:pPr algn="ctr">
              <a:buFont typeface="Wingdings" pitchFamily="2" charset="2"/>
              <a:buNone/>
              <a:defRPr/>
            </a:pPr>
            <a:r>
              <a:rPr lang="pl-PL" sz="1800" dirty="0">
                <a:solidFill>
                  <a:srgbClr val="FFFF00"/>
                </a:solidFill>
                <a:latin typeface="Bookman Old Style" pitchFamily="18" charset="0"/>
                <a:ea typeface="Tahoma" pitchFamily="34" charset="0"/>
                <a:cs typeface="Tahoma" pitchFamily="34" charset="0"/>
              </a:rPr>
              <a:t>Technik fotografii i multimediów</a:t>
            </a:r>
            <a:r>
              <a:rPr lang="pl-PL" altLang="pl-PL" sz="1800" dirty="0">
                <a:solidFill>
                  <a:srgbClr val="FFFF00"/>
                </a:solidFill>
                <a:latin typeface="Bookman Old Style" pitchFamily="18" charset="0"/>
              </a:rPr>
              <a:t> może również prowadzić własną działalność gospodarczą w zakresie usług fotograficznych i multimedialnych.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</p:spTree>
  </p:cSld>
  <p:clrMapOvr>
    <a:masterClrMapping/>
  </p:clrMapOvr>
  <p:transition spd="med">
    <p:pull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G:\pracowniw\DSC_001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804327"/>
            <a:ext cx="3744416" cy="2480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319355164_547608537379155_8615288689411825864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9" y="3125333"/>
            <a:ext cx="5040559" cy="3289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05594" y="-4649"/>
            <a:ext cx="8532812" cy="947007"/>
          </a:xfrm>
          <a:solidFill>
            <a:schemeClr val="tx1">
              <a:alpha val="73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pl-PL" sz="3600" b="1" dirty="0">
                <a:solidFill>
                  <a:srgbClr val="0066CC"/>
                </a:solidFill>
                <a:latin typeface="Bookman Old Style" pitchFamily="18" charset="0"/>
                <a:ea typeface="Tahoma" pitchFamily="34" charset="0"/>
                <a:cs typeface="Tahoma" pitchFamily="34" charset="0"/>
              </a:rPr>
              <a:t>Technik fotografii i multimediów</a:t>
            </a:r>
          </a:p>
        </p:txBody>
      </p:sp>
      <p:sp>
        <p:nvSpPr>
          <p:cNvPr id="7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pic>
        <p:nvPicPr>
          <p:cNvPr id="11" name="Obraz 10" descr="53664100_2109514945806659_1635929304762155008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9" y="980728"/>
            <a:ext cx="4063453" cy="5446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4" name="Picture 6" descr="31 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914400"/>
            <a:ext cx="1728192" cy="2542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13015505_974177939340371_6275235269557961268_n (2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952" y="3151503"/>
            <a:ext cx="5004048" cy="3346457"/>
          </a:xfrm>
          <a:prstGeom prst="rect">
            <a:avLst/>
          </a:prstGeom>
        </p:spPr>
      </p:pic>
      <p:sp>
        <p:nvSpPr>
          <p:cNvPr id="7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pic>
        <p:nvPicPr>
          <p:cNvPr id="1026" name="Picture 2" descr="Może być zdjęciem przedstawiającym 6 osób">
            <a:extLst>
              <a:ext uri="{FF2B5EF4-FFF2-40B4-BE49-F238E27FC236}">
                <a16:creationId xmlns:a16="http://schemas.microsoft.com/office/drawing/2014/main" id="{D0B9BCC4-BA29-0025-44B0-6C31D8922E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53" t="-9"/>
          <a:stretch/>
        </p:blipFill>
        <p:spPr bwMode="auto">
          <a:xfrm>
            <a:off x="-307433" y="0"/>
            <a:ext cx="4857907" cy="647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że być zdjęciem przedstawiającym 1 osoba i Plac Hiszpański">
            <a:extLst>
              <a:ext uri="{FF2B5EF4-FFF2-40B4-BE49-F238E27FC236}">
                <a16:creationId xmlns:a16="http://schemas.microsoft.com/office/drawing/2014/main" id="{BE331AF5-A9FE-2299-05AE-23C33D1CC9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50474" y="-27385"/>
            <a:ext cx="4593526" cy="317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edg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281729537_5111033632321427_454032101971895851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0"/>
            <a:ext cx="2736304" cy="4099451"/>
          </a:xfrm>
          <a:prstGeom prst="rect">
            <a:avLst/>
          </a:prstGeom>
        </p:spPr>
      </p:pic>
      <p:pic>
        <p:nvPicPr>
          <p:cNvPr id="8" name="Obraz 7" descr="303994939_465197618953581_8730604804612478887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7944" y="3356992"/>
            <a:ext cx="3287912" cy="3168352"/>
          </a:xfrm>
          <a:prstGeom prst="rect">
            <a:avLst/>
          </a:prstGeom>
        </p:spPr>
      </p:pic>
      <p:pic>
        <p:nvPicPr>
          <p:cNvPr id="2" name="Obraz 1" descr="1256_947329505358548_7514964709907671949_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4283968" cy="6469343"/>
          </a:xfrm>
          <a:prstGeom prst="rect">
            <a:avLst/>
          </a:prstGeom>
        </p:spPr>
      </p:pic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pic>
        <p:nvPicPr>
          <p:cNvPr id="7" name="Obraz 6" descr="260384281_4561678897256906_7463860371460492399_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2269" y="2852936"/>
            <a:ext cx="2248243" cy="3602908"/>
          </a:xfrm>
          <a:prstGeom prst="rect">
            <a:avLst/>
          </a:prstGeom>
        </p:spPr>
      </p:pic>
      <p:pic>
        <p:nvPicPr>
          <p:cNvPr id="10" name="Obraz 9" descr="277671257_5001349256623199_5208934848500265964_n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752" y="0"/>
            <a:ext cx="2232248" cy="3347380"/>
          </a:xfrm>
          <a:prstGeom prst="rect">
            <a:avLst/>
          </a:prstGeom>
        </p:spPr>
      </p:pic>
    </p:spTree>
  </p:cSld>
  <p:clrMapOvr>
    <a:masterClrMapping/>
  </p:clrMapOvr>
  <p:transition spd="med">
    <p:pull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dobe Photoshop review | Space">
            <a:extLst>
              <a:ext uri="{FF2B5EF4-FFF2-40B4-BE49-F238E27FC236}">
                <a16:creationId xmlns:a16="http://schemas.microsoft.com/office/drawing/2014/main" id="{910CE89A-1FEA-E933-22CC-9C3033045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776" y="218475"/>
            <a:ext cx="4392488" cy="23318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0" name="Picture 6" descr="Audacity ® | Free, open source, cross-platform audio software for  multi-track recording and editing.">
            <a:extLst>
              <a:ext uri="{FF2B5EF4-FFF2-40B4-BE49-F238E27FC236}">
                <a16:creationId xmlns:a16="http://schemas.microsoft.com/office/drawing/2014/main" id="{CED569BB-9D62-D38F-73C2-EF5707D87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521041"/>
            <a:ext cx="4320480" cy="27639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2" name="Picture 8" descr="Meet and Code Blender 3D- запознайте се със софтуера за 3D графика.">
            <a:extLst>
              <a:ext uri="{FF2B5EF4-FFF2-40B4-BE49-F238E27FC236}">
                <a16:creationId xmlns:a16="http://schemas.microsoft.com/office/drawing/2014/main" id="{36A87B1F-B097-D13D-F111-5A1E8680C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8519" y="2713090"/>
            <a:ext cx="4340999" cy="28427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 descr="Adobe Illustrator CC 2022 v27.0 - dobreprogramy">
            <a:extLst>
              <a:ext uri="{FF2B5EF4-FFF2-40B4-BE49-F238E27FC236}">
                <a16:creationId xmlns:a16="http://schemas.microsoft.com/office/drawing/2014/main" id="{8C66A3B4-71DB-512D-C23A-096AB87D5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2526" y="4405212"/>
            <a:ext cx="3531682" cy="19111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4" name="Picture 10" descr="Bezpłatne zdjęcie młody mężczyzna projektant za pomocą tabletu graficznego podczas pracy z com">
            <a:extLst>
              <a:ext uri="{FF2B5EF4-FFF2-40B4-BE49-F238E27FC236}">
                <a16:creationId xmlns:a16="http://schemas.microsoft.com/office/drawing/2014/main" id="{1EBFC65D-51AA-B769-80CF-73B0EE3F9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458" y="2849758"/>
            <a:ext cx="3629397" cy="24176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Symbol zastępczy stopki 3">
            <a:extLst>
              <a:ext uri="{FF2B5EF4-FFF2-40B4-BE49-F238E27FC236}">
                <a16:creationId xmlns:a16="http://schemas.microsoft.com/office/drawing/2014/main" id="{23D07664-B550-4311-A72A-212DD3C2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94648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79512" y="2924944"/>
            <a:ext cx="6120680" cy="43088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pl-PL" sz="2200" b="1" i="0" dirty="0">
                <a:solidFill>
                  <a:srgbClr val="FF0000"/>
                </a:solidFill>
                <a:latin typeface="Bookman Old Style" pitchFamily="18" charset="0"/>
                <a:cs typeface="Tahoma" pitchFamily="34" charset="0"/>
              </a:rPr>
              <a:t>Przyjdź do nas, jeśli chcesz pracować w:</a:t>
            </a:r>
          </a:p>
        </p:txBody>
      </p:sp>
      <p:sp>
        <p:nvSpPr>
          <p:cNvPr id="6" name="Prostokąt 5"/>
          <p:cNvSpPr/>
          <p:nvPr/>
        </p:nvSpPr>
        <p:spPr>
          <a:xfrm>
            <a:off x="251520" y="3501008"/>
            <a:ext cx="626469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pl-PL" sz="2000" i="0" dirty="0">
                <a:latin typeface="Bookman Old Style" pitchFamily="18" charset="0"/>
              </a:rPr>
              <a:t>  </a:t>
            </a:r>
            <a:r>
              <a:rPr lang="pl-PL" sz="1800" b="1" i="0" dirty="0">
                <a:solidFill>
                  <a:schemeClr val="tx1"/>
                </a:solidFill>
                <a:latin typeface="Bookman Old Style" pitchFamily="18" charset="0"/>
              </a:rPr>
              <a:t>biurze podróży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pl-PL" sz="1800" b="1" i="0" dirty="0">
                <a:solidFill>
                  <a:schemeClr val="tx1"/>
                </a:solidFill>
                <a:latin typeface="Bookman Old Style" pitchFamily="18" charset="0"/>
              </a:rPr>
              <a:t>  agencji turystycznej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pl-PL" sz="1800" b="1" i="0" dirty="0">
                <a:solidFill>
                  <a:schemeClr val="tx1"/>
                </a:solidFill>
                <a:latin typeface="Bookman Old Style" pitchFamily="18" charset="0"/>
              </a:rPr>
              <a:t>  hotelu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pl-PL" sz="1800" b="1" i="0" dirty="0">
                <a:solidFill>
                  <a:schemeClr val="tx1"/>
                </a:solidFill>
                <a:latin typeface="Bookman Old Style" pitchFamily="18" charset="0"/>
              </a:rPr>
              <a:t>  ośrodku informacji turystycznej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pl-PL" sz="1800" b="1" i="0" dirty="0">
                <a:solidFill>
                  <a:schemeClr val="tx1"/>
                </a:solidFill>
                <a:latin typeface="Bookman Old Style" pitchFamily="18" charset="0"/>
              </a:rPr>
              <a:t>  domu wczasowym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  <a:defRPr/>
            </a:pPr>
            <a:r>
              <a:rPr lang="pl-PL" sz="18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Bookman Old Style" pitchFamily="18" charset="0"/>
              </a:rPr>
              <a:t>  </a:t>
            </a:r>
            <a:r>
              <a:rPr lang="pl-PL" sz="1800" b="1" i="0" dirty="0">
                <a:solidFill>
                  <a:srgbClr val="FFFF00"/>
                </a:solidFill>
                <a:latin typeface="Bookman Old Style" pitchFamily="18" charset="0"/>
              </a:rPr>
              <a:t>lub prowadzić własną działalność turystyczną</a:t>
            </a:r>
            <a:endParaRPr lang="pl-PL" sz="1800" b="1" i="0" dirty="0">
              <a:solidFill>
                <a:schemeClr val="accent6">
                  <a:lumMod val="40000"/>
                  <a:lumOff val="6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pic>
        <p:nvPicPr>
          <p:cNvPr id="9" name="Obraz 8" descr="TURYSTYKA aGA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054" y="12070"/>
            <a:ext cx="7377893" cy="269246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1" name="Obraz 10" descr="v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3284984"/>
            <a:ext cx="3096344" cy="2486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ytuł 1"/>
          <p:cNvSpPr>
            <a:spLocks/>
          </p:cNvSpPr>
          <p:nvPr/>
        </p:nvSpPr>
        <p:spPr bwMode="auto">
          <a:xfrm>
            <a:off x="0" y="260350"/>
            <a:ext cx="9144000" cy="9366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br>
              <a:rPr lang="pl-PL" altLang="pl-PL" sz="3800" b="1" i="0" dirty="0">
                <a:solidFill>
                  <a:schemeClr val="accent6">
                    <a:lumMod val="60000"/>
                    <a:lumOff val="40000"/>
                  </a:schemeClr>
                </a:solidFill>
                <a:cs typeface="+mn-cs"/>
              </a:rPr>
            </a:br>
            <a:r>
              <a:rPr lang="pl-PL" altLang="pl-PL" sz="4800" b="1" i="0" dirty="0">
                <a:solidFill>
                  <a:srgbClr val="FF0000"/>
                </a:solidFill>
                <a:latin typeface="Bookman Old Style" pitchFamily="18" charset="0"/>
                <a:cs typeface="+mn-cs"/>
              </a:rPr>
              <a:t>5 – letnie TECHNIKUM</a:t>
            </a:r>
            <a:br>
              <a:rPr lang="pl-PL" altLang="pl-PL" b="1" i="0" dirty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itchFamily="66" charset="0"/>
                <a:cs typeface="+mn-cs"/>
              </a:rPr>
            </a:br>
            <a:endParaRPr lang="pl-PL" altLang="pl-PL" b="1" i="0" dirty="0">
              <a:solidFill>
                <a:schemeClr val="accent6">
                  <a:lumMod val="60000"/>
                  <a:lumOff val="40000"/>
                </a:schemeClr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5" name="Symbol zastępczy zawartości 2"/>
          <p:cNvSpPr>
            <a:spLocks/>
          </p:cNvSpPr>
          <p:nvPr/>
        </p:nvSpPr>
        <p:spPr bwMode="auto">
          <a:xfrm>
            <a:off x="682749" y="1988840"/>
            <a:ext cx="8461251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96000"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altLang="pl-PL" sz="2800" b="1" i="0" dirty="0">
                <a:latin typeface="+mj-lt"/>
                <a:cs typeface="+mn-cs"/>
              </a:rPr>
              <a:t>Technik żywienia i usług gastronomicznych</a:t>
            </a: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altLang="pl-PL" sz="2800" b="1" i="0" dirty="0">
                <a:latin typeface="+mj-lt"/>
                <a:cs typeface="+mn-cs"/>
              </a:rPr>
              <a:t>Technik usług fryzjerskich</a:t>
            </a: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altLang="pl-PL" sz="2800" b="1" i="0" dirty="0">
                <a:latin typeface="+mj-lt"/>
                <a:cs typeface="+mn-cs"/>
              </a:rPr>
              <a:t>Technik organizacji turystyki</a:t>
            </a: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altLang="pl-PL" sz="2800" b="1" i="0" dirty="0">
                <a:latin typeface="+mj-lt"/>
                <a:cs typeface="+mn-cs"/>
              </a:rPr>
              <a:t>Technik fotografii i multimediów</a:t>
            </a: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altLang="pl-PL" sz="2800" b="1" i="0" dirty="0">
                <a:latin typeface="+mj-lt"/>
                <a:cs typeface="+mn-cs"/>
              </a:rPr>
              <a:t>Technik budownictwa</a:t>
            </a:r>
            <a:endParaRPr lang="pl-PL" altLang="pl-PL" sz="2400" b="1" i="0" dirty="0">
              <a:latin typeface="+mj-lt"/>
              <a:cs typeface="+mn-cs"/>
            </a:endParaRP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r>
              <a:rPr lang="pl-PL" altLang="pl-PL" sz="2800" b="1" i="0" dirty="0">
                <a:latin typeface="+mj-lt"/>
                <a:cs typeface="+mn-cs"/>
              </a:rPr>
              <a:t>Technik geodeta </a:t>
            </a:r>
          </a:p>
          <a:p>
            <a:pPr marL="342900" indent="-396000">
              <a:spcBef>
                <a:spcPct val="20000"/>
              </a:spcBef>
              <a:spcAft>
                <a:spcPts val="600"/>
              </a:spcAft>
              <a:defRPr/>
            </a:pPr>
            <a:endParaRPr lang="pl-PL" altLang="pl-PL" sz="900" b="1" i="0" dirty="0">
              <a:latin typeface="+mj-lt"/>
              <a:cs typeface="+mn-cs"/>
            </a:endParaRPr>
          </a:p>
          <a:p>
            <a:pPr marL="342900" indent="-39600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endParaRPr lang="pl-PL" altLang="pl-PL" sz="2800" b="1" i="0" dirty="0">
              <a:latin typeface="Comic Sans MS" pitchFamily="66" charset="0"/>
              <a:cs typeface="+mn-cs"/>
            </a:endParaRPr>
          </a:p>
          <a:p>
            <a:pPr marL="342900" indent="-396000">
              <a:lnSpc>
                <a:spcPct val="150000"/>
              </a:lnSpc>
              <a:spcBef>
                <a:spcPct val="20000"/>
              </a:spcBef>
              <a:spcAft>
                <a:spcPts val="600"/>
              </a:spcAft>
              <a:buFontTx/>
              <a:buChar char="•"/>
              <a:defRPr/>
            </a:pPr>
            <a:endParaRPr lang="pl-PL" altLang="pl-PL" sz="2800" b="1" i="0" dirty="0">
              <a:latin typeface="Comic Sans MS" pitchFamily="66" charset="0"/>
              <a:cs typeface="+mn-cs"/>
            </a:endParaRPr>
          </a:p>
          <a:p>
            <a:pPr algn="ctr">
              <a:spcBef>
                <a:spcPct val="20000"/>
              </a:spcBef>
              <a:defRPr/>
            </a:pPr>
            <a:endParaRPr lang="pl-PL" altLang="pl-PL" sz="3000" b="1" i="0" dirty="0">
              <a:latin typeface="Arial Black" pitchFamily="34" charset="0"/>
              <a:cs typeface="+mn-cs"/>
            </a:endParaRPr>
          </a:p>
        </p:txBody>
      </p:sp>
      <p:sp>
        <p:nvSpPr>
          <p:cNvPr id="7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</p:spTree>
  </p:cSld>
  <p:clrMapOvr>
    <a:masterClrMapping/>
  </p:clrMapOvr>
  <p:transition advClick="0">
    <p:pull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427984" y="817548"/>
            <a:ext cx="4248472" cy="523220"/>
          </a:xfrm>
          <a:prstGeom prst="rect">
            <a:avLst/>
          </a:prstGeom>
          <a:solidFill>
            <a:schemeClr val="tx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pl-PL" sz="2800" b="1" i="0" dirty="0">
                <a:solidFill>
                  <a:srgbClr val="FF0000"/>
                </a:solidFill>
                <a:latin typeface="Bookman Old Style" pitchFamily="18" charset="0"/>
                <a:cs typeface="Tahoma" pitchFamily="34" charset="0"/>
              </a:rPr>
              <a:t>Z nami nauczysz się: </a:t>
            </a:r>
            <a:endParaRPr lang="pl-PL" sz="2800" b="1" i="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4427984" y="1700808"/>
            <a:ext cx="468052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pl-PL" sz="1600" i="0" dirty="0">
                <a:latin typeface="Bookman Old Style" pitchFamily="18" charset="0"/>
              </a:rPr>
              <a:t> </a:t>
            </a:r>
            <a:r>
              <a:rPr lang="pl-PL" sz="1800" i="0" dirty="0">
                <a:latin typeface="Bookman Old Style" pitchFamily="18" charset="0"/>
              </a:rPr>
              <a:t>organizować pracę biura podróży</a:t>
            </a:r>
          </a:p>
          <a:p>
            <a:pPr>
              <a:defRPr/>
            </a:pPr>
            <a:endParaRPr lang="pl-PL" sz="1800" i="0" dirty="0"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sz="1800" i="0" dirty="0">
                <a:latin typeface="Bookman Old Style" pitchFamily="18" charset="0"/>
              </a:rPr>
              <a:t> opracowywać programy imprez  </a:t>
            </a:r>
          </a:p>
          <a:p>
            <a:pPr>
              <a:defRPr/>
            </a:pPr>
            <a:r>
              <a:rPr lang="pl-PL" sz="1800" i="0" dirty="0">
                <a:latin typeface="Bookman Old Style" pitchFamily="18" charset="0"/>
              </a:rPr>
              <a:t>   turystycznych</a:t>
            </a:r>
          </a:p>
          <a:p>
            <a:pPr>
              <a:defRPr/>
            </a:pPr>
            <a:endParaRPr lang="pl-PL" sz="1800" i="0" dirty="0"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sz="1800" i="0" dirty="0">
                <a:latin typeface="Bookman Old Style" pitchFamily="18" charset="0"/>
              </a:rPr>
              <a:t> organizować imprezy turystyczne</a:t>
            </a:r>
          </a:p>
          <a:p>
            <a:pPr>
              <a:defRPr/>
            </a:pPr>
            <a:endParaRPr lang="pl-PL" sz="1800" i="0" dirty="0"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sz="1800" i="0" dirty="0">
                <a:latin typeface="Bookman Old Style" pitchFamily="18" charset="0"/>
              </a:rPr>
              <a:t> udzielać informacji turystycznej</a:t>
            </a:r>
          </a:p>
          <a:p>
            <a:pPr>
              <a:defRPr/>
            </a:pPr>
            <a:endParaRPr lang="pl-PL" sz="1800" i="0" dirty="0"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sz="1800" i="0" dirty="0">
                <a:latin typeface="Bookman Old Style" pitchFamily="18" charset="0"/>
              </a:rPr>
              <a:t> współpracować z przewodnikami          </a:t>
            </a:r>
          </a:p>
          <a:p>
            <a:pPr>
              <a:defRPr/>
            </a:pPr>
            <a:r>
              <a:rPr lang="pl-PL" sz="1800" i="0" dirty="0">
                <a:latin typeface="Bookman Old Style" pitchFamily="18" charset="0"/>
              </a:rPr>
              <a:t>   i pilotami wycieczek</a:t>
            </a:r>
          </a:p>
          <a:p>
            <a:pPr>
              <a:defRPr/>
            </a:pPr>
            <a:endParaRPr lang="pl-PL" sz="1800" i="0" dirty="0"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sz="1800" i="0" dirty="0">
                <a:latin typeface="Bookman Old Style" pitchFamily="18" charset="0"/>
              </a:rPr>
              <a:t> współpracować z touroperatorami</a:t>
            </a:r>
            <a:endParaRPr lang="pl-PL" sz="1600" i="0" dirty="0">
              <a:latin typeface="Bookman Old Style" pitchFamily="18" charset="0"/>
            </a:endParaRPr>
          </a:p>
        </p:txBody>
      </p:sp>
      <p:pic>
        <p:nvPicPr>
          <p:cNvPr id="5" name="Obraz 4" descr="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20688"/>
            <a:ext cx="3289412" cy="550507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</p:spTree>
  </p:cSld>
  <p:clrMapOvr>
    <a:masterClrMapping/>
  </p:clrMapOvr>
  <p:transition spd="med"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88640"/>
            <a:ext cx="3738524" cy="646331"/>
          </a:xfrm>
          <a:prstGeom prst="rect">
            <a:avLst/>
          </a:prstGeom>
          <a:solidFill>
            <a:schemeClr val="tx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pl-PL" sz="3600" b="1" i="0" dirty="0">
                <a:solidFill>
                  <a:srgbClr val="FF0000"/>
                </a:solidFill>
                <a:latin typeface="Bookman Old Style" pitchFamily="18" charset="0"/>
                <a:cs typeface="Tahoma" pitchFamily="34" charset="0"/>
              </a:rPr>
              <a:t>Poznasz także:</a:t>
            </a:r>
            <a:endParaRPr lang="pl-PL" sz="3600" b="1" i="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51520" y="980728"/>
            <a:ext cx="4752528" cy="2380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pl-PL" sz="1800" i="0" dirty="0">
                <a:latin typeface="Comic Sans MS" pitchFamily="66" charset="0"/>
              </a:rPr>
              <a:t> </a:t>
            </a:r>
            <a:r>
              <a:rPr lang="pl-PL" sz="1800" i="0" dirty="0">
                <a:latin typeface="Bookman Old Style" pitchFamily="18" charset="0"/>
              </a:rPr>
              <a:t>wybrany język obcy </a:t>
            </a:r>
          </a:p>
          <a:p>
            <a:pPr>
              <a:defRPr/>
            </a:pPr>
            <a:endParaRPr lang="pl-PL" sz="1800" i="0" dirty="0"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sz="1800" i="0" dirty="0">
                <a:latin typeface="Bookman Old Style" pitchFamily="18" charset="0"/>
              </a:rPr>
              <a:t> obsługę komputerowych   </a:t>
            </a:r>
          </a:p>
          <a:p>
            <a:pPr>
              <a:defRPr/>
            </a:pPr>
            <a:r>
              <a:rPr lang="pl-PL" sz="1800" i="0" dirty="0">
                <a:latin typeface="Bookman Old Style" pitchFamily="18" charset="0"/>
              </a:rPr>
              <a:t>   programów  użytkowych  </a:t>
            </a:r>
          </a:p>
          <a:p>
            <a:pPr>
              <a:defRPr/>
            </a:pPr>
            <a:r>
              <a:rPr lang="pl-PL" sz="1800" i="0" dirty="0">
                <a:latin typeface="Bookman Old Style" pitchFamily="18" charset="0"/>
              </a:rPr>
              <a:t>   niezbędnych w pracy zawodowej</a:t>
            </a:r>
          </a:p>
          <a:p>
            <a:pPr>
              <a:defRPr/>
            </a:pPr>
            <a:endParaRPr lang="pl-PL" sz="1800" i="0" dirty="0"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pl-PL" sz="1800" i="0" dirty="0">
                <a:latin typeface="Bookman Old Style" pitchFamily="18" charset="0"/>
              </a:rPr>
              <a:t> tajniki prowadzenia własnej </a:t>
            </a:r>
          </a:p>
          <a:p>
            <a:pPr>
              <a:defRPr/>
            </a:pPr>
            <a:r>
              <a:rPr lang="pl-PL" sz="1800" i="0" dirty="0">
                <a:latin typeface="Bookman Old Style" pitchFamily="18" charset="0"/>
              </a:rPr>
              <a:t>   działalności gospodarczej</a:t>
            </a:r>
          </a:p>
        </p:txBody>
      </p:sp>
      <p:pic>
        <p:nvPicPr>
          <p:cNvPr id="4" name="Picture 2" descr="Oprogramowanie dla biur podró&amp;zdot;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4008" y="260648"/>
            <a:ext cx="4248472" cy="2620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11252726_940754209349411_7856134947507440795_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3284984"/>
            <a:ext cx="4248472" cy="3186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pic>
        <p:nvPicPr>
          <p:cNvPr id="8" name="Obraz 7" descr="275670528_4946869622071163_8803003731060228548_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356992"/>
            <a:ext cx="4608512" cy="3073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116632"/>
            <a:ext cx="8352928" cy="461665"/>
          </a:xfrm>
          <a:prstGeom prst="rect">
            <a:avLst/>
          </a:prstGeom>
          <a:solidFill>
            <a:schemeClr val="tx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400" i="0" dirty="0">
                <a:solidFill>
                  <a:srgbClr val="FF0000"/>
                </a:solidFill>
                <a:latin typeface="Bookman Old Style" pitchFamily="18" charset="0"/>
              </a:rPr>
              <a:t>Turystyka to pasja, przygoda, podróże te małe i duże </a:t>
            </a:r>
          </a:p>
        </p:txBody>
      </p:sp>
      <p:pic>
        <p:nvPicPr>
          <p:cNvPr id="3" name="Obraz 2" descr="14883408_1109432632481567_4781283007282370893_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4744"/>
            <a:ext cx="3071591" cy="4608512"/>
          </a:xfrm>
          <a:prstGeom prst="rect">
            <a:avLst/>
          </a:prstGeom>
        </p:spPr>
      </p:pic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pic>
        <p:nvPicPr>
          <p:cNvPr id="7" name="Obraz 6" descr="249196079_4475240655900731_6145559438763938620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616" y="1124744"/>
            <a:ext cx="3456384" cy="4608512"/>
          </a:xfrm>
          <a:prstGeom prst="rect">
            <a:avLst/>
          </a:prstGeom>
        </p:spPr>
      </p:pic>
      <p:pic>
        <p:nvPicPr>
          <p:cNvPr id="8" name="Obraz 7" descr="306569344_473247614815248_7162979904050856679_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1124744"/>
            <a:ext cx="3266482" cy="4629493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DSCF869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34326"/>
            <a:ext cx="4716016" cy="3537012"/>
          </a:xfrm>
          <a:prstGeom prst="rect">
            <a:avLst/>
          </a:prstGeom>
        </p:spPr>
      </p:pic>
      <p:pic>
        <p:nvPicPr>
          <p:cNvPr id="4" name="Obraz 3" descr="DSCF6265L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21088" y="0"/>
            <a:ext cx="4422912" cy="6470576"/>
          </a:xfrm>
          <a:prstGeom prst="rect">
            <a:avLst/>
          </a:prstGeom>
        </p:spPr>
      </p:pic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4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40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pic>
        <p:nvPicPr>
          <p:cNvPr id="6" name="Obraz 5" descr="IMG_20211025_130920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716016" cy="3541064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2"/>
          <p:cNvGrpSpPr>
            <a:grpSpLocks/>
          </p:cNvGrpSpPr>
          <p:nvPr/>
        </p:nvGrpSpPr>
        <p:grpSpPr bwMode="auto">
          <a:xfrm>
            <a:off x="179512" y="3212976"/>
            <a:ext cx="8568951" cy="3139321"/>
            <a:chOff x="179512" y="2198259"/>
            <a:chExt cx="8136903" cy="4200503"/>
          </a:xfrm>
        </p:grpSpPr>
        <p:sp>
          <p:nvSpPr>
            <p:cNvPr id="5" name="pole tekstowe 11"/>
            <p:cNvSpPr txBox="1">
              <a:spLocks noChangeArrowheads="1"/>
            </p:cNvSpPr>
            <p:nvPr/>
          </p:nvSpPr>
          <p:spPr bwMode="auto">
            <a:xfrm>
              <a:off x="179512" y="2198259"/>
              <a:ext cx="8136903" cy="4200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ctr"/>
              <a:r>
                <a:rPr lang="pl-PL" altLang="pl-PL" sz="2400" b="1" i="0" dirty="0">
                  <a:solidFill>
                    <a:srgbClr val="FFFF00"/>
                  </a:solidFill>
                  <a:latin typeface="Bookman Old Style" pitchFamily="18" charset="0"/>
                </a:rPr>
                <a:t>Uzyskuje kwalifikacje do:</a:t>
              </a:r>
            </a:p>
            <a:p>
              <a:pPr fontAlgn="ctr"/>
              <a:endParaRPr lang="pl-PL" altLang="pl-PL" sz="800" i="0" dirty="0">
                <a:latin typeface="Bookman Old Style" pitchFamily="18" charset="0"/>
              </a:endParaRPr>
            </a:p>
            <a:p>
              <a:pPr marL="358775" lvl="1" indent="-342900" fontAlgn="ctr">
                <a:lnSpc>
                  <a:spcPct val="120000"/>
                </a:lnSpc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pl-PL" sz="2000" i="0" dirty="0">
                  <a:latin typeface="Bookman Old Style" pitchFamily="18" charset="0"/>
                </a:rPr>
                <a:t>wykonywania pomiarów sytuacyjnych, wysokościowych </a:t>
              </a:r>
            </a:p>
            <a:p>
              <a:pPr marL="358775" lvl="1" indent="-342900" fontAlgn="ctr">
                <a:lnSpc>
                  <a:spcPct val="120000"/>
                </a:lnSpc>
                <a:spcBef>
                  <a:spcPts val="600"/>
                </a:spcBef>
              </a:pPr>
              <a:r>
                <a:rPr lang="pl-PL" sz="2000" i="0" dirty="0">
                  <a:latin typeface="Bookman Old Style" pitchFamily="18" charset="0"/>
                </a:rPr>
                <a:t>    i realizacyjnych oraz opracowywania wyników tych pomiarów</a:t>
              </a:r>
            </a:p>
            <a:p>
              <a:pPr marL="358775" lvl="1" indent="-342900" fontAlgn="ctr">
                <a:spcBef>
                  <a:spcPts val="600"/>
                </a:spcBef>
              </a:pPr>
              <a:r>
                <a:rPr lang="pl-PL" sz="2000" i="0" dirty="0">
                  <a:latin typeface="Bookman Old Style" pitchFamily="18" charset="0"/>
                </a:rPr>
                <a:t> </a:t>
              </a:r>
              <a:endParaRPr lang="pl-PL" sz="100" i="0" dirty="0">
                <a:latin typeface="Bookman Old Style" pitchFamily="18" charset="0"/>
              </a:endParaRPr>
            </a:p>
            <a:p>
              <a:pPr marL="358775" lvl="1" indent="-342900" fontAlgn="ctr">
                <a:lnSpc>
                  <a:spcPct val="120000"/>
                </a:lnSpc>
                <a:spcBef>
                  <a:spcPts val="600"/>
                </a:spcBef>
                <a:buFont typeface="Wingdings" pitchFamily="2" charset="2"/>
                <a:buChar char="Ø"/>
              </a:pPr>
              <a:r>
                <a:rPr lang="pl-PL" sz="2000" i="0" dirty="0">
                  <a:latin typeface="Bookman Old Style" pitchFamily="18" charset="0"/>
                </a:rPr>
                <a:t>wykonywania prac geodezyjnych związanych z katastrem</a:t>
              </a:r>
            </a:p>
            <a:p>
              <a:pPr marL="358775" lvl="1" indent="-342900" fontAlgn="ctr">
                <a:lnSpc>
                  <a:spcPct val="120000"/>
                </a:lnSpc>
                <a:spcBef>
                  <a:spcPts val="600"/>
                </a:spcBef>
              </a:pPr>
              <a:r>
                <a:rPr lang="pl-PL" sz="2000" i="0" dirty="0">
                  <a:latin typeface="Bookman Old Style" pitchFamily="18" charset="0"/>
                </a:rPr>
                <a:t>    i gospodarką nieruchomościami</a:t>
              </a:r>
              <a:endParaRPr lang="pl-PL" altLang="pl-PL" sz="2000" dirty="0">
                <a:latin typeface="Bookman Old Style" pitchFamily="18" charset="0"/>
              </a:endParaRPr>
            </a:p>
            <a:p>
              <a:pPr fontAlgn="ctr">
                <a:lnSpc>
                  <a:spcPct val="150000"/>
                </a:lnSpc>
                <a:buFont typeface="Wingdings" pitchFamily="2" charset="2"/>
                <a:buChar char="Ø"/>
              </a:pPr>
              <a:endParaRPr lang="pl-PL" altLang="pl-PL" sz="1400" dirty="0">
                <a:latin typeface="Bookman Old Style" pitchFamily="18" charset="0"/>
              </a:endParaRPr>
            </a:p>
          </p:txBody>
        </p:sp>
        <p:sp>
          <p:nvSpPr>
            <p:cNvPr id="9" name="pole tekstowe 11"/>
            <p:cNvSpPr txBox="1">
              <a:spLocks noChangeArrowheads="1"/>
            </p:cNvSpPr>
            <p:nvPr/>
          </p:nvSpPr>
          <p:spPr bwMode="auto">
            <a:xfrm>
              <a:off x="341313" y="4713450"/>
              <a:ext cx="7215187" cy="338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ctr">
                <a:defRPr/>
              </a:pPr>
              <a:endParaRPr lang="pl-PL" sz="1600" i="0" dirty="0">
                <a:cs typeface="+mn-cs"/>
              </a:endParaRPr>
            </a:p>
          </p:txBody>
        </p:sp>
      </p:grpSp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pic>
        <p:nvPicPr>
          <p:cNvPr id="11" name="Obraz 10" descr="A geodet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596" y="76041"/>
            <a:ext cx="7272808" cy="284890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IMG_20230214_104217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620688"/>
            <a:ext cx="4083918" cy="544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Prostokąt 1"/>
          <p:cNvSpPr/>
          <p:nvPr/>
        </p:nvSpPr>
        <p:spPr>
          <a:xfrm>
            <a:off x="179512" y="620688"/>
            <a:ext cx="518457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ctr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pl-PL" sz="1800" i="0" dirty="0">
                <a:latin typeface="Bookman Old Style" pitchFamily="18" charset="0"/>
              </a:rPr>
              <a:t>geodezję</a:t>
            </a:r>
          </a:p>
          <a:p>
            <a:pPr marL="342900" indent="-342900" fontAlgn="ctr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pl-PL" sz="1800" i="0" dirty="0">
                <a:latin typeface="Bookman Old Style" pitchFamily="18" charset="0"/>
              </a:rPr>
              <a:t>geodezję inżynieryjną</a:t>
            </a:r>
          </a:p>
          <a:p>
            <a:pPr marL="342900" indent="-342900" fontAlgn="ctr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pl-PL" sz="1800" i="0" dirty="0">
                <a:latin typeface="Bookman Old Style" pitchFamily="18" charset="0"/>
              </a:rPr>
              <a:t>geodezję w gospodarce nieruchomościami </a:t>
            </a:r>
          </a:p>
          <a:p>
            <a:pPr marL="342900" indent="-342900" fontAlgn="ctr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pl-PL" sz="1800" i="0" dirty="0">
                <a:latin typeface="Bookman Old Style" pitchFamily="18" charset="0"/>
              </a:rPr>
              <a:t>język angielski zawodowy</a:t>
            </a:r>
          </a:p>
          <a:p>
            <a:pPr marL="342900" indent="-342900" fontAlgn="ctr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pl-PL" sz="1800" i="0" dirty="0">
                <a:latin typeface="Bookman Old Style" pitchFamily="18" charset="0"/>
              </a:rPr>
              <a:t>informatykę  geodezyjną</a:t>
            </a:r>
          </a:p>
        </p:txBody>
      </p:sp>
      <p:sp>
        <p:nvSpPr>
          <p:cNvPr id="3" name="pole tekstowe 22"/>
          <p:cNvSpPr txBox="1">
            <a:spLocks noChangeArrowheads="1"/>
          </p:cNvSpPr>
          <p:nvPr/>
        </p:nvSpPr>
        <p:spPr bwMode="auto">
          <a:xfrm>
            <a:off x="179512" y="5919663"/>
            <a:ext cx="86409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altLang="pl-PL" sz="2400" b="1" i="0" dirty="0">
                <a:solidFill>
                  <a:srgbClr val="FFFF00"/>
                </a:solidFill>
                <a:latin typeface="Bookman Old Style" pitchFamily="18" charset="0"/>
              </a:rPr>
              <a:t>Może założyć własną działalności gospodarczą!</a:t>
            </a:r>
          </a:p>
        </p:txBody>
      </p:sp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899592" y="188640"/>
            <a:ext cx="3600400" cy="461665"/>
          </a:xfrm>
          <a:prstGeom prst="rect">
            <a:avLst/>
          </a:prstGeom>
          <a:solidFill>
            <a:schemeClr val="tx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font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</a:rPr>
              <a:t>W ramach nauki poznaje</a:t>
            </a:r>
            <a:r>
              <a:rPr lang="pl-PL" sz="2400" b="1" i="0" dirty="0">
                <a:solidFill>
                  <a:srgbClr val="FF0000"/>
                </a:solidFill>
                <a:latin typeface="Bookman Old Style" pitchFamily="18" charset="0"/>
              </a:rPr>
              <a:t>:</a:t>
            </a:r>
          </a:p>
        </p:txBody>
      </p:sp>
      <p:pic>
        <p:nvPicPr>
          <p:cNvPr id="10" name="Obraz 9" descr="1496139_408343112661041_541726946671107617_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2708920"/>
            <a:ext cx="432048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 descr="1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27984" y="756084"/>
            <a:ext cx="4716016" cy="3609020"/>
          </a:xfrm>
          <a:prstGeom prst="rect">
            <a:avLst/>
          </a:prstGeom>
        </p:spPr>
      </p:pic>
      <p:pic>
        <p:nvPicPr>
          <p:cNvPr id="22" name="Obraz 21" descr="0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92088"/>
            <a:ext cx="4427984" cy="3573016"/>
          </a:xfrm>
          <a:prstGeom prst="rect">
            <a:avLst/>
          </a:prstGeom>
        </p:spPr>
      </p:pic>
      <p:grpSp>
        <p:nvGrpSpPr>
          <p:cNvPr id="34818" name="Grupa 24"/>
          <p:cNvGrpSpPr>
            <a:grpSpLocks/>
          </p:cNvGrpSpPr>
          <p:nvPr/>
        </p:nvGrpSpPr>
        <p:grpSpPr bwMode="auto">
          <a:xfrm>
            <a:off x="323528" y="116632"/>
            <a:ext cx="8429510" cy="6358620"/>
            <a:chOff x="218286" y="116632"/>
            <a:chExt cx="8429510" cy="6358620"/>
          </a:xfrm>
        </p:grpSpPr>
        <p:sp>
          <p:nvSpPr>
            <p:cNvPr id="9" name="Prostokąt 5"/>
            <p:cNvSpPr>
              <a:spLocks noChangeArrowheads="1"/>
            </p:cNvSpPr>
            <p:nvPr/>
          </p:nvSpPr>
          <p:spPr bwMode="auto">
            <a:xfrm>
              <a:off x="285720" y="116632"/>
              <a:ext cx="8358216" cy="738664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pl-PL" sz="2400" dirty="0">
                  <a:solidFill>
                    <a:schemeClr val="accent2"/>
                  </a:solidFill>
                  <a:latin typeface="Comic Sans MS" pitchFamily="66" charset="0"/>
                  <a:cs typeface="+mn-cs"/>
                </a:rPr>
                <a:t> </a:t>
              </a:r>
              <a:r>
                <a:rPr lang="pl-PL" sz="2800" b="1" i="0" dirty="0">
                  <a:solidFill>
                    <a:srgbClr val="FF0000"/>
                  </a:solidFill>
                  <a:latin typeface="Bookman Old Style" pitchFamily="18" charset="0"/>
                  <a:cs typeface="+mn-cs"/>
                </a:rPr>
                <a:t>GEODEZJA  W  PRAKTYCE </a:t>
              </a:r>
              <a:br>
                <a:rPr lang="pl-PL" dirty="0">
                  <a:solidFill>
                    <a:srgbClr val="FF0000"/>
                  </a:solidFill>
                  <a:latin typeface="Bookman Old Style" pitchFamily="18" charset="0"/>
                  <a:cs typeface="+mn-cs"/>
                </a:rPr>
              </a:br>
              <a:endParaRPr lang="pl-PL" sz="1400" dirty="0">
                <a:solidFill>
                  <a:srgbClr val="FF0000"/>
                </a:solidFill>
                <a:latin typeface="Bookman Old Style" pitchFamily="18" charset="0"/>
                <a:cs typeface="+mn-cs"/>
              </a:endParaRPr>
            </a:p>
          </p:txBody>
        </p:sp>
        <p:pic>
          <p:nvPicPr>
            <p:cNvPr id="34833" name="Obraz 19" descr="19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533074" y="4114344"/>
              <a:ext cx="2046120" cy="2675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34834" name="Obraz 20" descr="16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110021" y="4429132"/>
              <a:ext cx="2724889" cy="2024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</p:pic>
        <p:pic>
          <p:nvPicPr>
            <p:cNvPr id="34835" name="Obraz 21" descr="18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6200000">
              <a:off x="6312176" y="4117716"/>
              <a:ext cx="2024204" cy="2647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</p:pic>
      </p:grpSp>
      <p:sp>
        <p:nvSpPr>
          <p:cNvPr id="11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497960"/>
          </a:xfrm>
          <a:prstGeom prst="rect">
            <a:avLst/>
          </a:prstGeom>
        </p:spPr>
      </p:pic>
      <p:sp>
        <p:nvSpPr>
          <p:cNvPr id="3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</p:spTree>
  </p:cSld>
  <p:clrMapOvr>
    <a:masterClrMapping/>
  </p:clrMapOvr>
  <p:transition spd="med">
    <p:wedg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DSCF4185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4644008" cy="6240693"/>
          </a:xfrm>
          <a:prstGeom prst="rect">
            <a:avLst/>
          </a:prstGeom>
        </p:spPr>
      </p:pic>
      <p:pic>
        <p:nvPicPr>
          <p:cNvPr id="3" name="Obraz 2" descr="DSCF422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0"/>
            <a:ext cx="4572000" cy="3188947"/>
          </a:xfrm>
          <a:prstGeom prst="rect">
            <a:avLst/>
          </a:prstGeom>
        </p:spPr>
      </p:pic>
      <p:pic>
        <p:nvPicPr>
          <p:cNvPr id="2" name="Obraz 1" descr="2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068960"/>
            <a:ext cx="4668011" cy="3384376"/>
          </a:xfrm>
          <a:prstGeom prst="rect">
            <a:avLst/>
          </a:prstGeom>
        </p:spPr>
      </p:pic>
      <p:pic>
        <p:nvPicPr>
          <p:cNvPr id="6" name="Obraz 5" descr="1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050958"/>
            <a:ext cx="4572000" cy="3429000"/>
          </a:xfrm>
          <a:prstGeom prst="rect">
            <a:avLst/>
          </a:prstGeom>
        </p:spPr>
      </p:pic>
      <p:sp>
        <p:nvSpPr>
          <p:cNvPr id="7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DSC0009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0"/>
            <a:ext cx="8784468" cy="6586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179512" y="198438"/>
            <a:ext cx="8712968" cy="766762"/>
          </a:xfrm>
          <a:solidFill>
            <a:schemeClr val="tx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pl-PL" altLang="pl-PL" sz="3800" b="1" dirty="0">
                <a:solidFill>
                  <a:srgbClr val="FF0000"/>
                </a:solidFill>
                <a:latin typeface="Bookman Old Style" pitchFamily="18" charset="0"/>
                <a:cs typeface="Tahoma" panose="020B0604030504040204" pitchFamily="34" charset="0"/>
              </a:rPr>
              <a:t>BRANŻOWA SZKOŁA I STOPNIA</a:t>
            </a:r>
          </a:p>
        </p:txBody>
      </p:sp>
      <p:sp>
        <p:nvSpPr>
          <p:cNvPr id="16387" name="Symbol zastępczy zawartości 2"/>
          <p:cNvSpPr>
            <a:spLocks noGrp="1"/>
          </p:cNvSpPr>
          <p:nvPr>
            <p:ph idx="1"/>
          </p:nvPr>
        </p:nvSpPr>
        <p:spPr>
          <a:xfrm>
            <a:off x="215516" y="1171303"/>
            <a:ext cx="8712968" cy="4895850"/>
          </a:xfrm>
        </p:spPr>
        <p:txBody>
          <a:bodyPr>
            <a:normAutofit/>
          </a:bodyPr>
          <a:lstStyle/>
          <a:p>
            <a:pPr>
              <a:buSzPct val="100000"/>
              <a:buFont typeface="Arial" charset="0"/>
              <a:buChar char="•"/>
              <a:defRPr/>
            </a:pPr>
            <a:r>
              <a:rPr lang="pl-PL" altLang="pl-PL" sz="2800" b="1" dirty="0">
                <a:latin typeface="+mj-lt"/>
                <a:cs typeface="Tahoma" pitchFamily="34" charset="0"/>
              </a:rPr>
              <a:t>Monter zabudowy i robót wykończeniowych w budownictwie</a:t>
            </a:r>
          </a:p>
          <a:p>
            <a:pPr>
              <a:buSzPct val="100000"/>
              <a:buFont typeface="Arial" charset="0"/>
              <a:buChar char="•"/>
              <a:defRPr/>
            </a:pPr>
            <a:r>
              <a:rPr lang="pl-PL" altLang="pl-PL" sz="2800" b="1" dirty="0">
                <a:latin typeface="+mj-lt"/>
                <a:cs typeface="Tahoma" pitchFamily="34" charset="0"/>
              </a:rPr>
              <a:t>Fryzjer</a:t>
            </a:r>
          </a:p>
          <a:p>
            <a:pPr>
              <a:buSzPct val="100000"/>
              <a:buFont typeface="Arial" charset="0"/>
              <a:buChar char="•"/>
              <a:defRPr/>
            </a:pPr>
            <a:r>
              <a:rPr lang="pl-PL" altLang="pl-PL" sz="2800" b="1" dirty="0" err="1">
                <a:latin typeface="+mj-lt"/>
                <a:cs typeface="Tahoma" pitchFamily="34" charset="0"/>
              </a:rPr>
              <a:t>Wielozawodowa</a:t>
            </a:r>
            <a:r>
              <a:rPr lang="pl-PL" altLang="pl-PL" sz="2800" b="1" dirty="0">
                <a:latin typeface="+mj-lt"/>
                <a:cs typeface="Tahoma" pitchFamily="34" charset="0"/>
              </a:rPr>
              <a:t> - </a:t>
            </a:r>
            <a:r>
              <a:rPr lang="pl-PL" altLang="pl-PL" sz="2000" b="1" dirty="0">
                <a:latin typeface="+mj-lt"/>
                <a:cs typeface="Tahoma" pitchFamily="34" charset="0"/>
              </a:rPr>
              <a:t>w każdym wybranym zawodzie</a:t>
            </a:r>
            <a:r>
              <a:rPr lang="pl-PL" altLang="pl-PL" sz="2800" b="1" dirty="0">
                <a:latin typeface="+mj-lt"/>
                <a:cs typeface="Tahoma" pitchFamily="34" charset="0"/>
              </a:rPr>
              <a:t>:</a:t>
            </a:r>
          </a:p>
          <a:p>
            <a:pPr>
              <a:buSzPct val="100000"/>
              <a:buFont typeface="Wingdings" pitchFamily="2" charset="2"/>
              <a:buChar char="Ø"/>
              <a:defRPr/>
            </a:pPr>
            <a:r>
              <a:rPr lang="pl-PL" altLang="pl-PL" sz="2000" dirty="0">
                <a:latin typeface="+mj-lt"/>
                <a:cs typeface="Tahoma" pitchFamily="34" charset="0"/>
              </a:rPr>
              <a:t>      mechanik pojazdów samochodowych </a:t>
            </a:r>
          </a:p>
          <a:p>
            <a:pPr>
              <a:buSzPct val="100000"/>
              <a:buFont typeface="Wingdings" pitchFamily="2" charset="2"/>
              <a:buChar char="Ø"/>
              <a:defRPr/>
            </a:pPr>
            <a:r>
              <a:rPr lang="pl-PL" altLang="pl-PL" sz="2000" dirty="0">
                <a:latin typeface="+mj-lt"/>
                <a:cs typeface="Tahoma" pitchFamily="34" charset="0"/>
              </a:rPr>
              <a:t>      cukiernik</a:t>
            </a:r>
          </a:p>
          <a:p>
            <a:pPr>
              <a:buSzPct val="100000"/>
              <a:buFont typeface="Wingdings" pitchFamily="2" charset="2"/>
              <a:buChar char="Ø"/>
              <a:defRPr/>
            </a:pPr>
            <a:r>
              <a:rPr lang="pl-PL" altLang="pl-PL" sz="2000" dirty="0">
                <a:latin typeface="+mj-lt"/>
                <a:cs typeface="Tahoma" pitchFamily="34" charset="0"/>
              </a:rPr>
              <a:t>      sprzedawca </a:t>
            </a:r>
          </a:p>
          <a:p>
            <a:pPr>
              <a:buSzPct val="100000"/>
              <a:buFont typeface="Wingdings" pitchFamily="2" charset="2"/>
              <a:buChar char="Ø"/>
              <a:defRPr/>
            </a:pPr>
            <a:r>
              <a:rPr lang="pl-PL" altLang="pl-PL" sz="2000" dirty="0">
                <a:latin typeface="+mj-lt"/>
                <a:cs typeface="Tahoma" pitchFamily="34" charset="0"/>
              </a:rPr>
              <a:t>      kucharz</a:t>
            </a:r>
          </a:p>
          <a:p>
            <a:pPr>
              <a:buSzPct val="100000"/>
              <a:buFont typeface="Wingdings" pitchFamily="2" charset="2"/>
              <a:buChar char="Ø"/>
              <a:defRPr/>
            </a:pPr>
            <a:r>
              <a:rPr lang="pl-PL" altLang="pl-PL" sz="2000" dirty="0">
                <a:latin typeface="+mj-lt"/>
                <a:cs typeface="Tahoma" pitchFamily="34" charset="0"/>
              </a:rPr>
              <a:t>      cieśla</a:t>
            </a:r>
          </a:p>
          <a:p>
            <a:pPr>
              <a:buSzPct val="100000"/>
              <a:buFont typeface="Wingdings" pitchFamily="2" charset="2"/>
              <a:buChar char="Ø"/>
              <a:defRPr/>
            </a:pPr>
            <a:r>
              <a:rPr lang="pl-PL" altLang="pl-PL" sz="2000" dirty="0">
                <a:latin typeface="+mj-lt"/>
                <a:cs typeface="Tahoma" pitchFamily="34" charset="0"/>
              </a:rPr>
              <a:t>      stolarz</a:t>
            </a:r>
          </a:p>
          <a:p>
            <a:pPr>
              <a:buSzPct val="100000"/>
              <a:buFont typeface="Wingdings" pitchFamily="2" charset="2"/>
              <a:buChar char="Ø"/>
              <a:defRPr/>
            </a:pPr>
            <a:endParaRPr lang="pl-PL" altLang="pl-PL" sz="1200" dirty="0">
              <a:latin typeface="Bookman Old Style" pitchFamily="18" charset="0"/>
              <a:cs typeface="Tahoma" pitchFamily="34" charset="0"/>
            </a:endParaRPr>
          </a:p>
          <a:p>
            <a:pPr lvl="1">
              <a:buSzPct val="100000"/>
              <a:buFont typeface="Wingdings" pitchFamily="2" charset="2"/>
              <a:buChar char="Ø"/>
              <a:defRPr/>
            </a:pPr>
            <a:endParaRPr lang="pl-PL" altLang="pl-PL" sz="1400" dirty="0">
              <a:latin typeface="Bookman Old Style" pitchFamily="18" charset="0"/>
              <a:cs typeface="Tahoma" pitchFamily="34" charset="0"/>
            </a:endParaRPr>
          </a:p>
          <a:p>
            <a:pPr>
              <a:buSzPct val="100000"/>
              <a:buNone/>
              <a:defRPr/>
            </a:pPr>
            <a:endParaRPr lang="pl-PL" altLang="pl-PL" sz="1800" b="1" dirty="0">
              <a:solidFill>
                <a:srgbClr val="002060"/>
              </a:solidFill>
              <a:latin typeface="Bookman Old Style" pitchFamily="18" charset="0"/>
              <a:cs typeface="Tahoma" pitchFamily="34" charset="0"/>
            </a:endParaRPr>
          </a:p>
          <a:p>
            <a:pPr>
              <a:buSzPct val="100000"/>
              <a:buNone/>
              <a:defRPr/>
            </a:pPr>
            <a:endParaRPr lang="pl-PL" altLang="pl-PL" sz="1600" b="1" dirty="0">
              <a:solidFill>
                <a:srgbClr val="5FE8D6"/>
              </a:solidFill>
              <a:latin typeface="Bookman Old Style" pitchFamily="18" charset="0"/>
              <a:cs typeface="Tahoma" pitchFamily="34" charset="0"/>
            </a:endParaRPr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971600" y="5733256"/>
            <a:ext cx="7200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00" dirty="0">
                <a:solidFill>
                  <a:srgbClr val="FFFF00"/>
                </a:solidFill>
                <a:latin typeface="Bookman Old Style" pitchFamily="18" charset="0"/>
              </a:rPr>
              <a:t>Nauka zawodu jest organizowana w szkolnych pracowniach i warsztatach.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15516" y="5301208"/>
            <a:ext cx="871296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00" dirty="0">
                <a:solidFill>
                  <a:srgbClr val="FFFF00"/>
                </a:solidFill>
                <a:latin typeface="Bookman Old Style" pitchFamily="18" charset="0"/>
              </a:rPr>
              <a:t>Nauka zawodu jest organizowana przez pracodawcę który zawarł z uczniem umowę o pracę</a:t>
            </a:r>
            <a:r>
              <a:rPr lang="pl-PL" sz="1400" dirty="0">
                <a:solidFill>
                  <a:srgbClr val="FFFF00"/>
                </a:solidFill>
                <a:latin typeface="Bookman Old Style" pitchFamily="18" charset="0"/>
              </a:rPr>
              <a:t>. </a:t>
            </a:r>
          </a:p>
        </p:txBody>
      </p:sp>
    </p:spTree>
  </p:cSld>
  <p:clrMapOvr>
    <a:masterClrMapping/>
  </p:clrMapOvr>
  <p:transition>
    <p:pull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upa 13"/>
          <p:cNvGrpSpPr>
            <a:grpSpLocks/>
          </p:cNvGrpSpPr>
          <p:nvPr/>
        </p:nvGrpSpPr>
        <p:grpSpPr bwMode="auto">
          <a:xfrm>
            <a:off x="179512" y="2492896"/>
            <a:ext cx="8136904" cy="4720523"/>
            <a:chOff x="642910" y="2572618"/>
            <a:chExt cx="7963194" cy="4537272"/>
          </a:xfrm>
        </p:grpSpPr>
        <p:sp>
          <p:nvSpPr>
            <p:cNvPr id="13" name="pole tekstowe 9"/>
            <p:cNvSpPr txBox="1">
              <a:spLocks noChangeArrowheads="1"/>
            </p:cNvSpPr>
            <p:nvPr/>
          </p:nvSpPr>
          <p:spPr bwMode="auto">
            <a:xfrm>
              <a:off x="887293" y="2572618"/>
              <a:ext cx="7718811" cy="4537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838200" indent="-838200">
                <a:defRPr/>
              </a:pPr>
              <a:r>
                <a:rPr lang="pl-PL" sz="1800" dirty="0">
                  <a:cs typeface="+mn-cs"/>
                </a:rPr>
                <a:t>  </a:t>
              </a:r>
              <a:endParaRPr lang="pl-PL" sz="2000" dirty="0">
                <a:solidFill>
                  <a:srgbClr val="B2E389"/>
                </a:solidFill>
                <a:cs typeface="+mn-cs"/>
              </a:endParaRPr>
            </a:p>
            <a:p>
              <a:pPr marL="838200" indent="-838200">
                <a:defRPr/>
              </a:pPr>
              <a:endParaRPr lang="pl-PL" sz="1800" dirty="0">
                <a:solidFill>
                  <a:srgbClr val="B2E389"/>
                </a:solidFill>
                <a:cs typeface="+mn-cs"/>
              </a:endParaRPr>
            </a:p>
            <a:p>
              <a:pPr marL="838200" indent="-838200">
                <a:lnSpc>
                  <a:spcPct val="125000"/>
                </a:lnSpc>
                <a:spcBef>
                  <a:spcPts val="600"/>
                </a:spcBef>
                <a:buFont typeface="Wingdings" pitchFamily="2" charset="2"/>
                <a:buChar char="ü"/>
                <a:defRPr/>
              </a:pPr>
              <a:r>
                <a:rPr lang="pl-PL" sz="1800" i="0" dirty="0">
                  <a:latin typeface="Bookman Old Style" pitchFamily="18" charset="0"/>
                </a:rPr>
                <a:t>sporządza kosztorysy robót  budowlanych</a:t>
              </a:r>
            </a:p>
            <a:p>
              <a:pPr marL="838200" indent="-838200">
                <a:lnSpc>
                  <a:spcPct val="125000"/>
                </a:lnSpc>
                <a:spcBef>
                  <a:spcPts val="600"/>
                </a:spcBef>
                <a:defRPr/>
              </a:pPr>
              <a:endParaRPr lang="pl-PL" sz="400" b="1" i="0" u="sng" dirty="0">
                <a:latin typeface="Bookman Old Style" pitchFamily="18" charset="0"/>
                <a:cs typeface="+mn-cs"/>
              </a:endParaRPr>
            </a:p>
            <a:p>
              <a:pPr marL="838200" indent="-838200">
                <a:lnSpc>
                  <a:spcPct val="125000"/>
                </a:lnSpc>
                <a:spcBef>
                  <a:spcPts val="600"/>
                </a:spcBef>
                <a:defRPr/>
              </a:pPr>
              <a:r>
                <a:rPr lang="pl-PL" sz="1800" b="1" i="0" u="sng" dirty="0">
                  <a:solidFill>
                    <a:srgbClr val="FFFF00"/>
                  </a:solidFill>
                  <a:latin typeface="Bookman Old Style" pitchFamily="18" charset="0"/>
                  <a:cs typeface="+mn-cs"/>
                </a:rPr>
                <a:t>organizuje roboty:</a:t>
              </a:r>
            </a:p>
            <a:p>
              <a:pPr marL="838200" indent="-838200">
                <a:lnSpc>
                  <a:spcPct val="125000"/>
                </a:lnSpc>
                <a:spcBef>
                  <a:spcPts val="600"/>
                </a:spcBef>
                <a:defRPr/>
              </a:pPr>
              <a:endParaRPr lang="pl-PL" sz="1100" b="1" i="0" u="sng" dirty="0">
                <a:latin typeface="Bookman Old Style" pitchFamily="18" charset="0"/>
                <a:cs typeface="+mn-cs"/>
              </a:endParaRPr>
            </a:p>
            <a:p>
              <a:pPr marL="838200" indent="-838200">
                <a:spcBef>
                  <a:spcPts val="600"/>
                </a:spcBef>
                <a:buFont typeface="Wingdings" pitchFamily="2" charset="2"/>
                <a:buChar char="ü"/>
                <a:defRPr/>
              </a:pPr>
              <a:r>
                <a:rPr lang="pl-PL" sz="1800" i="0" dirty="0">
                  <a:latin typeface="Bookman Old Style" pitchFamily="18" charset="0"/>
                  <a:cs typeface="+mn-cs"/>
                </a:rPr>
                <a:t>związane z zagospodarowaniem terenu budowy oraz wykonywaniem  robót ziemnych</a:t>
              </a:r>
              <a:endParaRPr lang="pl-PL" sz="1800" i="0" dirty="0">
                <a:solidFill>
                  <a:schemeClr val="accent3">
                    <a:lumMod val="40000"/>
                    <a:lumOff val="60000"/>
                  </a:schemeClr>
                </a:solidFill>
                <a:latin typeface="Bookman Old Style" pitchFamily="18" charset="0"/>
                <a:cs typeface="+mn-cs"/>
              </a:endParaRPr>
            </a:p>
            <a:p>
              <a:pPr marL="838200" indent="-838200">
                <a:lnSpc>
                  <a:spcPct val="125000"/>
                </a:lnSpc>
                <a:spcBef>
                  <a:spcPts val="600"/>
                </a:spcBef>
                <a:buFont typeface="Wingdings" pitchFamily="2" charset="2"/>
                <a:buChar char="ü"/>
                <a:defRPr/>
              </a:pPr>
              <a:r>
                <a:rPr lang="pl-PL" sz="1800" i="0" dirty="0">
                  <a:latin typeface="Bookman Old Style" pitchFamily="18" charset="0"/>
                  <a:cs typeface="+mn-cs"/>
                </a:rPr>
                <a:t>budowlane  stanu surowego</a:t>
              </a:r>
            </a:p>
            <a:p>
              <a:pPr marL="838200" indent="-838200">
                <a:lnSpc>
                  <a:spcPct val="125000"/>
                </a:lnSpc>
                <a:spcBef>
                  <a:spcPts val="600"/>
                </a:spcBef>
                <a:buFont typeface="Wingdings" pitchFamily="2" charset="2"/>
                <a:buChar char="ü"/>
                <a:defRPr/>
              </a:pPr>
              <a:r>
                <a:rPr lang="pl-PL" sz="1800" i="0" dirty="0">
                  <a:latin typeface="Bookman Old Style" pitchFamily="18" charset="0"/>
                  <a:cs typeface="+mn-cs"/>
                </a:rPr>
                <a:t>związane z utrzymaniem obiektów  budowlanych</a:t>
              </a:r>
            </a:p>
            <a:p>
              <a:pPr marL="838200" indent="-838200">
                <a:lnSpc>
                  <a:spcPct val="125000"/>
                </a:lnSpc>
                <a:spcBef>
                  <a:spcPts val="600"/>
                </a:spcBef>
                <a:buFont typeface="Wingdings" pitchFamily="2" charset="2"/>
                <a:buChar char="ü"/>
                <a:defRPr/>
              </a:pPr>
              <a:r>
                <a:rPr lang="pl-PL" sz="1800" i="0" dirty="0">
                  <a:latin typeface="Bookman Old Style" pitchFamily="18" charset="0"/>
                  <a:cs typeface="+mn-cs"/>
                </a:rPr>
                <a:t>związane z rozbiórką  obiektów budowlanych</a:t>
              </a:r>
            </a:p>
            <a:p>
              <a:pPr marL="838200" indent="-838200">
                <a:lnSpc>
                  <a:spcPct val="125000"/>
                </a:lnSpc>
                <a:spcBef>
                  <a:spcPts val="600"/>
                </a:spcBef>
                <a:defRPr/>
              </a:pPr>
              <a:r>
                <a:rPr lang="pl-PL" sz="1800" i="0" dirty="0">
                  <a:latin typeface="Bookman Old Style" pitchFamily="18" charset="0"/>
                  <a:cs typeface="+mn-cs"/>
                </a:rPr>
                <a:t> </a:t>
              </a:r>
            </a:p>
            <a:p>
              <a:pPr marL="838200" indent="-838200">
                <a:lnSpc>
                  <a:spcPct val="125000"/>
                </a:lnSpc>
                <a:spcBef>
                  <a:spcPts val="600"/>
                </a:spcBef>
                <a:defRPr/>
              </a:pPr>
              <a:endParaRPr lang="pl-PL" sz="1600" dirty="0">
                <a:cs typeface="+mn-cs"/>
              </a:endParaRPr>
            </a:p>
          </p:txBody>
        </p:sp>
        <p:sp>
          <p:nvSpPr>
            <p:cNvPr id="35852" name="pole tekstowe 22"/>
            <p:cNvSpPr txBox="1">
              <a:spLocks noChangeArrowheads="1"/>
            </p:cNvSpPr>
            <p:nvPr/>
          </p:nvSpPr>
          <p:spPr bwMode="auto">
            <a:xfrm>
              <a:off x="642910" y="5929330"/>
              <a:ext cx="764381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endParaRPr lang="pl-PL" altLang="pl-PL" sz="20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pic>
        <p:nvPicPr>
          <p:cNvPr id="9" name="Obraz 8" descr="A budownictw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18" y="115114"/>
            <a:ext cx="7362565" cy="2737822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8"/>
          <p:cNvSpPr txBox="1">
            <a:spLocks noChangeArrowheads="1"/>
          </p:cNvSpPr>
          <p:nvPr/>
        </p:nvSpPr>
        <p:spPr bwMode="auto">
          <a:xfrm>
            <a:off x="323528" y="751344"/>
            <a:ext cx="727280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-PL" sz="1600" b="1" i="0" dirty="0">
                <a:solidFill>
                  <a:srgbClr val="33CC33"/>
                </a:solidFill>
                <a:latin typeface="Comic Sans MS" pitchFamily="66" charset="0"/>
                <a:cs typeface="+mn-cs"/>
              </a:rPr>
              <a:t>    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1600" i="0" dirty="0">
                <a:latin typeface="Comic Sans MS" pitchFamily="66" charset="0"/>
                <a:cs typeface="+mn-cs"/>
              </a:rPr>
              <a:t>  </a:t>
            </a:r>
            <a:r>
              <a:rPr lang="pl-PL" sz="1600" i="0" dirty="0">
                <a:latin typeface="Bookman Old Style" pitchFamily="18" charset="0"/>
                <a:cs typeface="+mn-cs"/>
              </a:rPr>
              <a:t>przedsiębiorstwach budowlanych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1600" i="0" dirty="0">
                <a:latin typeface="Bookman Old Style" pitchFamily="18" charset="0"/>
                <a:cs typeface="+mn-cs"/>
              </a:rPr>
              <a:t>  wytwórniach prefabrykatów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1600" i="0" dirty="0">
                <a:latin typeface="Bookman Old Style" pitchFamily="18" charset="0"/>
                <a:cs typeface="+mn-cs"/>
              </a:rPr>
              <a:t>  państwowym nadzorze budowlanym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1600" i="0" dirty="0">
                <a:latin typeface="Bookman Old Style" pitchFamily="18" charset="0"/>
                <a:cs typeface="+mn-cs"/>
              </a:rPr>
              <a:t>  administracjach budynków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1600" i="0" dirty="0">
                <a:latin typeface="Bookman Old Style" pitchFamily="18" charset="0"/>
                <a:cs typeface="+mn-cs"/>
              </a:rPr>
              <a:t>  biurach projektów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  <a:defRPr/>
            </a:pPr>
            <a:r>
              <a:rPr lang="pl-PL" sz="1600" i="0" dirty="0">
                <a:latin typeface="Bookman Old Style" pitchFamily="18" charset="0"/>
              </a:rPr>
              <a:t>  laboratoriach</a:t>
            </a:r>
            <a:endParaRPr lang="pl-PL" sz="1600" i="0" dirty="0">
              <a:latin typeface="Bookman Old Style" pitchFamily="18" charset="0"/>
              <a:cs typeface="+mn-c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5508104" y="4005064"/>
            <a:ext cx="3635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altLang="pl-PL" sz="2400" b="1" i="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7" name="Obraz 6" descr="DSC00053_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08" y="3340805"/>
            <a:ext cx="4752528" cy="3156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4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40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23528" y="260648"/>
            <a:ext cx="4392488" cy="584775"/>
          </a:xfrm>
          <a:prstGeom prst="rect">
            <a:avLst/>
          </a:prstGeom>
          <a:solidFill>
            <a:schemeClr val="tx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l-PL" sz="3200" b="1" i="0" dirty="0">
                <a:solidFill>
                  <a:srgbClr val="33CC33"/>
                </a:solidFill>
                <a:latin typeface="Bookman Old Style" pitchFamily="18" charset="0"/>
              </a:rPr>
              <a:t>Wykonuje prace w:</a:t>
            </a:r>
            <a:endParaRPr lang="pl-PL" sz="3200" dirty="0">
              <a:latin typeface="Bookman Old Style" pitchFamily="18" charset="0"/>
            </a:endParaRPr>
          </a:p>
        </p:txBody>
      </p:sp>
      <p:pic>
        <p:nvPicPr>
          <p:cNvPr id="8" name="Obraz 7" descr="zawody-kolorowanka-do-druku-zlota-raczka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2296074"/>
            <a:ext cx="2304256" cy="2841917"/>
          </a:xfrm>
          <a:prstGeom prst="rect">
            <a:avLst/>
          </a:prstGeom>
        </p:spPr>
      </p:pic>
    </p:spTree>
  </p:cSld>
  <p:clrMapOvr>
    <a:masterClrMapping/>
  </p:clrMapOvr>
  <p:transition spd="med" advClick="0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4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40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pic>
        <p:nvPicPr>
          <p:cNvPr id="5" name="Obraz 4" descr="q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7693"/>
            <a:ext cx="9144000" cy="552261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ymbol zastępczy zawartości 18" descr="DSC00055_1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744" y="2355945"/>
            <a:ext cx="4858512" cy="3547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4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40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grpSp>
        <p:nvGrpSpPr>
          <p:cNvPr id="36866" name="Grupa 17"/>
          <p:cNvGrpSpPr>
            <a:grpSpLocks/>
          </p:cNvGrpSpPr>
          <p:nvPr/>
        </p:nvGrpSpPr>
        <p:grpSpPr bwMode="auto">
          <a:xfrm>
            <a:off x="4763" y="28575"/>
            <a:ext cx="8818547" cy="5752882"/>
            <a:chOff x="0" y="-338554"/>
            <a:chExt cx="8819257" cy="5753251"/>
          </a:xfrm>
        </p:grpSpPr>
        <p:sp>
          <p:nvSpPr>
            <p:cNvPr id="13" name="pole tekstowe 9"/>
            <p:cNvSpPr txBox="1">
              <a:spLocks noChangeArrowheads="1"/>
            </p:cNvSpPr>
            <p:nvPr/>
          </p:nvSpPr>
          <p:spPr bwMode="auto">
            <a:xfrm>
              <a:off x="174640" y="676380"/>
              <a:ext cx="5473172" cy="369356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pl-PL" sz="1800" b="1" i="0" dirty="0">
                  <a:solidFill>
                    <a:srgbClr val="FF0000"/>
                  </a:solidFill>
                  <a:latin typeface="Bookman Old Style" pitchFamily="18" charset="0"/>
                  <a:cs typeface="+mn-cs"/>
                </a:rPr>
                <a:t>   </a:t>
              </a:r>
              <a:r>
                <a:rPr lang="pl-PL" sz="1600" b="1" i="0" dirty="0">
                  <a:solidFill>
                    <a:srgbClr val="FF0000"/>
                  </a:solidFill>
                  <a:latin typeface="Bookman Old Style" pitchFamily="18" charset="0"/>
                  <a:cs typeface="+mn-cs"/>
                </a:rPr>
                <a:t>Nabywa umiejętności dodatkowe w zakresie:</a:t>
              </a:r>
            </a:p>
          </p:txBody>
        </p:sp>
        <p:sp>
          <p:nvSpPr>
            <p:cNvPr id="36871" name="pole tekstowe 9"/>
            <p:cNvSpPr txBox="1">
              <a:spLocks noChangeArrowheads="1"/>
            </p:cNvSpPr>
            <p:nvPr/>
          </p:nvSpPr>
          <p:spPr bwMode="auto">
            <a:xfrm>
              <a:off x="246757" y="1117748"/>
              <a:ext cx="8572500" cy="2308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pl-PL" altLang="pl-PL" sz="1600" dirty="0"/>
                <a:t>  </a:t>
              </a:r>
              <a:r>
                <a:rPr lang="pl-PL" altLang="pl-PL" sz="1600" i="0" dirty="0">
                  <a:latin typeface="Bookman Old Style" pitchFamily="18" charset="0"/>
                </a:rPr>
                <a:t>wykonywania  i kontrolowania  robót  konstrukcyjno - budowlanych</a:t>
              </a:r>
            </a:p>
            <a:p>
              <a:pPr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pl-PL" altLang="pl-PL" sz="1600" i="0" dirty="0">
                  <a:latin typeface="Bookman Old Style" pitchFamily="18" charset="0"/>
                </a:rPr>
                <a:t>  wykonywania  murowanych  konstrukcji budowlanych</a:t>
              </a:r>
            </a:p>
            <a:p>
              <a:pPr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pl-PL" altLang="pl-PL" sz="1600" i="0" dirty="0">
                  <a:latin typeface="Bookman Old Style" pitchFamily="18" charset="0"/>
                </a:rPr>
                <a:t>  wykonywania  konstrukcji  żelbetowych  monolitycznych</a:t>
              </a:r>
            </a:p>
            <a:p>
              <a:pPr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pl-PL" altLang="pl-PL" sz="1600" i="0" dirty="0">
                  <a:latin typeface="Bookman Old Style" pitchFamily="18" charset="0"/>
                </a:rPr>
                <a:t>  wykonywania  prac remontowych i rozbiórkowych  murowanych</a:t>
              </a:r>
            </a:p>
            <a:p>
              <a:pPr>
                <a:lnSpc>
                  <a:spcPct val="150000"/>
                </a:lnSpc>
              </a:pPr>
              <a:r>
                <a:rPr lang="pl-PL" altLang="pl-PL" sz="1600" i="0" dirty="0">
                  <a:latin typeface="Bookman Old Style" pitchFamily="18" charset="0"/>
                </a:rPr>
                <a:t>    konstrukcji budowlanych</a:t>
              </a:r>
            </a:p>
            <a:p>
              <a:pPr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pl-PL" altLang="pl-PL" sz="1600" i="0" dirty="0">
                  <a:latin typeface="Bookman Old Style" pitchFamily="18" charset="0"/>
                </a:rPr>
                <a:t>  montażu  konstrukcji  budowlanych</a:t>
              </a:r>
            </a:p>
          </p:txBody>
        </p:sp>
        <p:sp>
          <p:nvSpPr>
            <p:cNvPr id="36872" name="pole tekstowe 9"/>
            <p:cNvSpPr txBox="1">
              <a:spLocks noChangeArrowheads="1"/>
            </p:cNvSpPr>
            <p:nvPr/>
          </p:nvSpPr>
          <p:spPr bwMode="auto">
            <a:xfrm>
              <a:off x="174763" y="4214291"/>
              <a:ext cx="8280919" cy="1200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pl-PL" altLang="pl-PL" sz="1600" dirty="0">
                  <a:latin typeface="Bookman Old Style" pitchFamily="18" charset="0"/>
                </a:rPr>
                <a:t>  </a:t>
              </a:r>
              <a:r>
                <a:rPr lang="pl-PL" altLang="pl-PL" sz="1600" i="0" dirty="0">
                  <a:latin typeface="Bookman Old Style" pitchFamily="18" charset="0"/>
                </a:rPr>
                <a:t>przedsiębiorstwach budowlanych</a:t>
              </a:r>
            </a:p>
            <a:p>
              <a:pPr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pl-PL" altLang="pl-PL" sz="1600" i="0" dirty="0">
                  <a:latin typeface="Bookman Old Style" pitchFamily="18" charset="0"/>
                </a:rPr>
                <a:t>  warsztatach rzemieślniczych</a:t>
              </a:r>
            </a:p>
            <a:p>
              <a:pPr>
                <a:lnSpc>
                  <a:spcPct val="150000"/>
                </a:lnSpc>
                <a:buFont typeface="Wingdings" pitchFamily="2" charset="2"/>
                <a:buChar char="Ø"/>
              </a:pPr>
              <a:r>
                <a:rPr lang="pl-PL" altLang="pl-PL" sz="1600" i="0" dirty="0">
                  <a:latin typeface="Bookman Old Style" pitchFamily="18" charset="0"/>
                </a:rPr>
                <a:t>  firmach usługowo - montażowych</a:t>
              </a:r>
            </a:p>
          </p:txBody>
        </p:sp>
        <p:sp>
          <p:nvSpPr>
            <p:cNvPr id="15" name="pole tekstowe 8"/>
            <p:cNvSpPr txBox="1">
              <a:spLocks noChangeArrowheads="1"/>
            </p:cNvSpPr>
            <p:nvPr/>
          </p:nvSpPr>
          <p:spPr bwMode="auto">
            <a:xfrm>
              <a:off x="214329" y="3566177"/>
              <a:ext cx="3633137" cy="461695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pl-PL" sz="1600" b="1" i="0" dirty="0">
                  <a:latin typeface="Comic Sans MS" pitchFamily="66" charset="0"/>
                  <a:cs typeface="+mn-cs"/>
                </a:rPr>
                <a:t>   </a:t>
              </a:r>
              <a:r>
                <a:rPr lang="pl-PL" sz="1600" b="1" i="0" dirty="0">
                  <a:solidFill>
                    <a:srgbClr val="FF0000"/>
                  </a:solidFill>
                  <a:latin typeface="Bookman Old Style" pitchFamily="18" charset="0"/>
                  <a:cs typeface="+mn-cs"/>
                </a:rPr>
                <a:t>Może zostać zatrudniony w:  </a:t>
              </a:r>
              <a:endParaRPr lang="pl-PL" sz="1800" b="1" i="0" dirty="0">
                <a:solidFill>
                  <a:srgbClr val="FF0000"/>
                </a:solidFill>
                <a:latin typeface="Bookman Old Style" pitchFamily="18" charset="0"/>
                <a:cs typeface="+mn-cs"/>
              </a:endParaRPr>
            </a:p>
          </p:txBody>
        </p:sp>
        <p:sp>
          <p:nvSpPr>
            <p:cNvPr id="36875" name="Rectangle 17"/>
            <p:cNvSpPr>
              <a:spLocks noChangeArrowheads="1"/>
            </p:cNvSpPr>
            <p:nvPr/>
          </p:nvSpPr>
          <p:spPr bwMode="auto">
            <a:xfrm>
              <a:off x="0" y="-61555"/>
              <a:ext cx="32060" cy="12311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eaLnBrk="0" hangingPunct="0"/>
              <a:r>
                <a:rPr lang="pl-PL" altLang="pl-PL" sz="800"/>
                <a:t> </a:t>
              </a:r>
              <a:endParaRPr lang="pl-PL" altLang="pl-PL"/>
            </a:p>
          </p:txBody>
        </p:sp>
        <p:sp>
          <p:nvSpPr>
            <p:cNvPr id="36876" name="Rectangle 18"/>
            <p:cNvSpPr>
              <a:spLocks noChangeArrowheads="1"/>
            </p:cNvSpPr>
            <p:nvPr/>
          </p:nvSpPr>
          <p:spPr bwMode="auto">
            <a:xfrm>
              <a:off x="0" y="-338554"/>
              <a:ext cx="65" cy="67710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pPr eaLnBrk="0" hangingPunct="0"/>
              <a:endParaRPr lang="pl-PL" altLang="pl-PL"/>
            </a:p>
          </p:txBody>
        </p:sp>
        <p:sp>
          <p:nvSpPr>
            <p:cNvPr id="36877" name="Prostokąt 16"/>
            <p:cNvSpPr>
              <a:spLocks noChangeArrowheads="1"/>
            </p:cNvSpPr>
            <p:nvPr/>
          </p:nvSpPr>
          <p:spPr bwMode="auto">
            <a:xfrm>
              <a:off x="928662" y="2428868"/>
              <a:ext cx="5072063" cy="369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838200" indent="-838200" fontAlgn="ctr">
                <a:spcAft>
                  <a:spcPts val="1200"/>
                </a:spcAft>
              </a:pPr>
              <a:r>
                <a:rPr lang="pl-PL" altLang="pl-PL" sz="1800">
                  <a:solidFill>
                    <a:schemeClr val="accent1"/>
                  </a:solidFill>
                </a:rPr>
                <a:t>            </a:t>
              </a:r>
            </a:p>
          </p:txBody>
        </p:sp>
        <p:sp>
          <p:nvSpPr>
            <p:cNvPr id="36878" name="pole tekstowe 6"/>
            <p:cNvSpPr txBox="1">
              <a:spLocks noChangeArrowheads="1"/>
            </p:cNvSpPr>
            <p:nvPr/>
          </p:nvSpPr>
          <p:spPr bwMode="auto">
            <a:xfrm>
              <a:off x="1236708" y="-178479"/>
              <a:ext cx="6661795" cy="646372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>
              <a:glow rad="228600">
                <a:schemeClr val="accent3">
                  <a:satMod val="175000"/>
                  <a:alpha val="4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l-PL" altLang="pl-PL" sz="3600" b="1" i="0" dirty="0">
                  <a:solidFill>
                    <a:srgbClr val="33CC33"/>
                  </a:solidFill>
                  <a:latin typeface="Bookman Old Style" pitchFamily="18" charset="0"/>
                </a:rPr>
                <a:t>Technik budownictwa</a:t>
              </a:r>
            </a:p>
          </p:txBody>
        </p:sp>
      </p:grpSp>
      <p:sp>
        <p:nvSpPr>
          <p:cNvPr id="16" name="Prostokąt 15"/>
          <p:cNvSpPr/>
          <p:nvPr/>
        </p:nvSpPr>
        <p:spPr>
          <a:xfrm>
            <a:off x="395536" y="5805264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1800" b="1" i="0" dirty="0">
                <a:solidFill>
                  <a:srgbClr val="FFFF00"/>
                </a:solidFill>
                <a:latin typeface="Bookman Old Style" pitchFamily="18" charset="0"/>
              </a:rPr>
              <a:t>Może założyć własną </a:t>
            </a:r>
          </a:p>
          <a:p>
            <a:pPr algn="ctr"/>
            <a:r>
              <a:rPr lang="pl-PL" altLang="pl-PL" sz="1800" b="1" i="0" dirty="0">
                <a:solidFill>
                  <a:srgbClr val="FFFF00"/>
                </a:solidFill>
                <a:latin typeface="Bookman Old Style" pitchFamily="18" charset="0"/>
              </a:rPr>
              <a:t>działalności gospodarczą ! </a:t>
            </a:r>
            <a:endParaRPr lang="pl-PL" sz="1800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wip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111111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3" y="3645024"/>
            <a:ext cx="3838891" cy="2880320"/>
          </a:xfrm>
          <a:prstGeom prst="rect">
            <a:avLst/>
          </a:prstGeom>
        </p:spPr>
      </p:pic>
      <p:pic>
        <p:nvPicPr>
          <p:cNvPr id="5" name="Obraz 4" descr="1111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944" y="0"/>
            <a:ext cx="5076056" cy="3807041"/>
          </a:xfrm>
          <a:prstGeom prst="rect">
            <a:avLst/>
          </a:prstGeom>
        </p:spPr>
      </p:pic>
      <p:pic>
        <p:nvPicPr>
          <p:cNvPr id="4" name="Obraz 3" descr="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391472" cy="3807041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51620" y="44624"/>
            <a:ext cx="6840760" cy="446435"/>
          </a:xfrm>
          <a:solidFill>
            <a:schemeClr val="tx1"/>
          </a:solidFill>
          <a:effectLst/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solidFill>
                  <a:srgbClr val="FF0000"/>
                </a:solidFill>
                <a:latin typeface="Bookman Old Style" pitchFamily="18" charset="0"/>
              </a:rPr>
              <a:t>Zajęcia praktyczne techników budownictwa</a:t>
            </a:r>
          </a:p>
        </p:txBody>
      </p:sp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pic>
        <p:nvPicPr>
          <p:cNvPr id="6" name="Obraz 5" descr="11111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9040"/>
            <a:ext cx="3635896" cy="2726922"/>
          </a:xfrm>
          <a:prstGeom prst="rect">
            <a:avLst/>
          </a:prstGeom>
        </p:spPr>
      </p:pic>
      <p:pic>
        <p:nvPicPr>
          <p:cNvPr id="9" name="Obraz 8" descr="1111111111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61015" y="3789040"/>
            <a:ext cx="3782985" cy="2736304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1111111111111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596" y="134723"/>
            <a:ext cx="7630809" cy="624660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67544" y="1262370"/>
            <a:ext cx="8208912" cy="1446550"/>
          </a:xfrm>
          <a:prstGeom prst="rect">
            <a:avLst/>
          </a:prstGeom>
          <a:solidFill>
            <a:schemeClr val="tx1">
              <a:alpha val="89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l-PL" altLang="pl-PL" b="1" i="0" dirty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  <a:cs typeface="Tahoma" panose="020B0604030504040204" pitchFamily="34" charset="0"/>
              </a:rPr>
              <a:t>BRANŻOWA SZKOŁA  </a:t>
            </a:r>
            <a:br>
              <a:rPr lang="pl-PL" altLang="pl-PL" b="1" i="0" dirty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  <a:cs typeface="Tahoma" panose="020B0604030504040204" pitchFamily="34" charset="0"/>
              </a:rPr>
            </a:br>
            <a:r>
              <a:rPr lang="pl-PL" altLang="pl-PL" b="1" i="0" dirty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  <a:cs typeface="Tahoma" panose="020B0604030504040204" pitchFamily="34" charset="0"/>
              </a:rPr>
              <a:t>I STOPNIA – 3 lata </a:t>
            </a:r>
            <a:endParaRPr lang="pl-PL" i="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5" name="Obraz 4" descr="ujhkihlk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49080"/>
            <a:ext cx="9144000" cy="2259724"/>
          </a:xfrm>
          <a:prstGeom prst="rect">
            <a:avLst/>
          </a:prstGeo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  <a:effectLst/>
        </p:spPr>
        <p:txBody>
          <a:bodyPr/>
          <a:lstStyle/>
          <a:p>
            <a:pPr algn="ctr">
              <a:defRPr/>
            </a:pPr>
            <a:r>
              <a:rPr lang="pl-PL" sz="24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40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</p:spTree>
  </p:cSld>
  <p:clrMapOvr>
    <a:masterClrMapping/>
  </p:clrMapOvr>
  <p:transition spd="med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340768"/>
            <a:ext cx="4067944" cy="2711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977875"/>
          </a:xfrm>
          <a:solidFill>
            <a:schemeClr val="tx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/>
          <a:lstStyle/>
          <a:p>
            <a:pPr algn="ctr">
              <a:defRPr/>
            </a:pPr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Monter zabudowy i robót wykończeniowych </a:t>
            </a:r>
            <a:b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</a:br>
            <a:r>
              <a:rPr lang="pl-PL" altLang="pl-PL" sz="28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w budownictwie</a:t>
            </a:r>
            <a:endParaRPr lang="pl-PL" sz="28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988840"/>
            <a:ext cx="5040560" cy="2088232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1800" dirty="0">
                <a:latin typeface="Bookman Old Style" pitchFamily="18" charset="0"/>
              </a:rPr>
              <a:t>montażu systemów suchej zabudowy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1800" dirty="0">
                <a:latin typeface="Bookman Old Style" pitchFamily="18" charset="0"/>
              </a:rPr>
              <a:t>wykonywania robót malarsko-tapeciarskich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1800" dirty="0">
                <a:latin typeface="Bookman Old Style" pitchFamily="18" charset="0"/>
              </a:rPr>
              <a:t>wykonywania robót posadzkarsko- okładzinowych</a:t>
            </a:r>
          </a:p>
          <a:p>
            <a:pPr marL="838200" indent="-838200" fontAlgn="ctr">
              <a:lnSpc>
                <a:spcPct val="110000"/>
              </a:lnSpc>
              <a:buNone/>
            </a:pPr>
            <a:endParaRPr lang="pl-PL" altLang="pl-PL" sz="1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1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179512" y="5589240"/>
            <a:ext cx="53823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-PL" sz="2000" b="1" i="0" dirty="0">
                <a:solidFill>
                  <a:schemeClr val="tx1"/>
                </a:solidFill>
                <a:latin typeface="Bookman Old Style" pitchFamily="18" charset="0"/>
              </a:rPr>
              <a:t>Może zostać zatrudniony w:  </a:t>
            </a:r>
          </a:p>
        </p:txBody>
      </p:sp>
      <p:sp>
        <p:nvSpPr>
          <p:cNvPr id="9" name="Prostokąt 8"/>
          <p:cNvSpPr/>
          <p:nvPr/>
        </p:nvSpPr>
        <p:spPr>
          <a:xfrm>
            <a:off x="3995936" y="5445224"/>
            <a:ext cx="4824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l-PL" altLang="pl-PL" sz="1600" dirty="0">
                <a:solidFill>
                  <a:schemeClr val="tx1"/>
                </a:solidFill>
                <a:latin typeface="Bookman Old Style" pitchFamily="18" charset="0"/>
              </a:rPr>
              <a:t>  przedsiębiorstwach budowlanych</a:t>
            </a:r>
          </a:p>
          <a:p>
            <a:pPr>
              <a:buFont typeface="Wingdings" pitchFamily="2" charset="2"/>
              <a:buChar char="Ø"/>
            </a:pPr>
            <a:r>
              <a:rPr lang="pl-PL" altLang="pl-PL" sz="1600" dirty="0">
                <a:solidFill>
                  <a:schemeClr val="tx1"/>
                </a:solidFill>
                <a:latin typeface="Bookman Old Style" pitchFamily="18" charset="0"/>
              </a:rPr>
              <a:t>  firmach usługowych</a:t>
            </a:r>
          </a:p>
          <a:p>
            <a:pPr>
              <a:buFont typeface="Wingdings" pitchFamily="2" charset="2"/>
              <a:buChar char="Ø"/>
            </a:pPr>
            <a:r>
              <a:rPr lang="pl-PL" altLang="pl-PL" sz="1600" dirty="0">
                <a:solidFill>
                  <a:schemeClr val="tx1"/>
                </a:solidFill>
                <a:latin typeface="Bookman Old Style" pitchFamily="18" charset="0"/>
              </a:rPr>
              <a:t>  warsztatach rzemieślniczych</a:t>
            </a:r>
          </a:p>
        </p:txBody>
      </p:sp>
      <p:sp>
        <p:nvSpPr>
          <p:cNvPr id="10" name="Prostokąt 9"/>
          <p:cNvSpPr/>
          <p:nvPr/>
        </p:nvSpPr>
        <p:spPr>
          <a:xfrm>
            <a:off x="89756" y="4581128"/>
            <a:ext cx="8964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2400" b="1" dirty="0">
                <a:solidFill>
                  <a:srgbClr val="FFFF00"/>
                </a:solidFill>
                <a:latin typeface="Bookman Old Style" pitchFamily="18" charset="0"/>
              </a:rPr>
              <a:t>Może założyć własną </a:t>
            </a:r>
            <a:r>
              <a:rPr lang="pl-PL" altLang="pl-PL" sz="2400" b="1" i="0" dirty="0">
                <a:solidFill>
                  <a:srgbClr val="FFFF00"/>
                </a:solidFill>
                <a:latin typeface="Bookman Old Style" pitchFamily="18" charset="0"/>
              </a:rPr>
              <a:t>działalności</a:t>
            </a:r>
            <a:r>
              <a:rPr lang="pl-PL" altLang="pl-PL" sz="2400" b="1" dirty="0">
                <a:solidFill>
                  <a:srgbClr val="FFFF00"/>
                </a:solidFill>
                <a:latin typeface="Bookman Old Style" pitchFamily="18" charset="0"/>
              </a:rPr>
              <a:t> gospodarczą!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251520" y="1340768"/>
            <a:ext cx="4536504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838200" indent="-838200" fontAlgn="ctr">
              <a:buNone/>
            </a:pPr>
            <a:r>
              <a:rPr lang="pl-PL" altLang="pl-PL" sz="2000" i="0" dirty="0">
                <a:solidFill>
                  <a:srgbClr val="FF0000"/>
                </a:solidFill>
                <a:latin typeface="Bookman Old Style" pitchFamily="18" charset="0"/>
              </a:rPr>
              <a:t>Uczy się i uzyskuje kwalifikacje do:</a:t>
            </a:r>
          </a:p>
        </p:txBody>
      </p:sp>
    </p:spTree>
  </p:cSld>
  <p:clrMapOvr>
    <a:masterClrMapping/>
  </p:clrMapOvr>
  <p:transition spd="med">
    <p:wipe dir="d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78181991_2592669954157820_1118586221782630400_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3523791"/>
            <a:ext cx="4499992" cy="3001553"/>
          </a:xfrm>
          <a:prstGeom prst="rect">
            <a:avLst/>
          </a:prstGeom>
        </p:spPr>
      </p:pic>
      <p:pic>
        <p:nvPicPr>
          <p:cNvPr id="12" name="Obraz 11" descr="314503057_517764133696929_195487012952164227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976" y="3501008"/>
            <a:ext cx="2418723" cy="3100380"/>
          </a:xfrm>
          <a:prstGeom prst="rect">
            <a:avLst/>
          </a:prstGeom>
        </p:spPr>
      </p:pic>
      <p:pic>
        <p:nvPicPr>
          <p:cNvPr id="11" name="Obraz 10" descr="314358389_517764177030258_3509196211663463562_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3501008"/>
            <a:ext cx="2401330" cy="3212051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2780801" y="260648"/>
            <a:ext cx="3582398" cy="830997"/>
          </a:xfrm>
          <a:prstGeom prst="rect">
            <a:avLst/>
          </a:prstGeom>
          <a:solidFill>
            <a:schemeClr val="tx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l-PL" altLang="pl-PL" sz="4800" b="1" i="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Fryzjer</a:t>
            </a:r>
            <a:endParaRPr lang="pl-PL" sz="4800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Symbol zastępczy tekstu 1"/>
          <p:cNvSpPr txBox="1">
            <a:spLocks/>
          </p:cNvSpPr>
          <p:nvPr/>
        </p:nvSpPr>
        <p:spPr>
          <a:xfrm>
            <a:off x="395536" y="1268760"/>
            <a:ext cx="8208912" cy="1296144"/>
          </a:xfrm>
          <a:prstGeom prst="rect">
            <a:avLst/>
          </a:prstGeom>
        </p:spPr>
        <p:txBody>
          <a:bodyPr/>
          <a:lstStyle/>
          <a:p>
            <a:pPr marL="411163" marR="0" lvl="0" indent="-34290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ü"/>
              <a:tabLst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cs typeface="+mn-cs"/>
              </a:rPr>
              <a:t> uczniowie zdobywają  kwalifikacje na zajęciach </a:t>
            </a:r>
            <a:r>
              <a:rPr lang="pl-PL" sz="1800" i="0" noProof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  <a:t>t</a:t>
            </a: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cs typeface="+mn-cs"/>
              </a:rPr>
              <a:t>eoretycznych</a:t>
            </a:r>
          </a:p>
          <a:p>
            <a:pPr marL="411163" marR="0" lvl="0" indent="-342900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5000"/>
              <a:tabLst/>
              <a:defRPr/>
            </a:pPr>
            <a:r>
              <a:rPr lang="pl-PL" sz="1800" i="0" dirty="0">
                <a:solidFill>
                  <a:schemeClr val="tx1"/>
                </a:solidFill>
                <a:latin typeface="Bookman Old Style" pitchFamily="18" charset="0"/>
                <a:cs typeface="+mn-cs"/>
              </a:rPr>
              <a:t>   </a:t>
            </a: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cs typeface="+mn-cs"/>
              </a:rPr>
              <a:t>  w szkole </a:t>
            </a:r>
            <a:b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cs typeface="+mn-cs"/>
              </a:rPr>
            </a:b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cs typeface="+mn-cs"/>
              </a:rPr>
              <a:t>      </a:t>
            </a:r>
          </a:p>
          <a:p>
            <a:pPr marL="411163" lvl="0" indent="-342900" eaLnBrk="0" hangingPunct="0">
              <a:spcBef>
                <a:spcPts val="0"/>
              </a:spcBef>
              <a:buClr>
                <a:schemeClr val="tx2"/>
              </a:buClr>
              <a:buSzPct val="95000"/>
              <a:buFont typeface="Wingdings" pitchFamily="2" charset="2"/>
              <a:buChar char="ü"/>
              <a:defRPr/>
            </a:pPr>
            <a:r>
              <a:rPr kumimoji="0" lang="pl-PL" sz="1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cs typeface="+mn-cs"/>
              </a:rPr>
              <a:t>praktykują w renomowanych zakładach prywatnych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  <a:cs typeface="+mn-cs"/>
              </a:rPr>
              <a:t> </a:t>
            </a:r>
            <a:endParaRPr kumimoji="0" lang="pl-PL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cs typeface="+mn-cs"/>
            </a:endParaRPr>
          </a:p>
        </p:txBody>
      </p:sp>
      <p:sp>
        <p:nvSpPr>
          <p:cNvPr id="9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87524" y="270892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i="0" dirty="0">
                <a:solidFill>
                  <a:srgbClr val="FFFF00"/>
                </a:solidFill>
                <a:latin typeface="Bookman Old Style" pitchFamily="18" charset="0"/>
              </a:rPr>
              <a:t>Ukończenie szkoły zasadniczej pozwala podjąć naukę w liceum ogólnokształcącym dla dorosłych.</a:t>
            </a:r>
            <a:endParaRPr lang="pl-PL" sz="2000" dirty="0"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116632"/>
            <a:ext cx="9144000" cy="830997"/>
          </a:xfrm>
          <a:prstGeom prst="rect">
            <a:avLst/>
          </a:prstGeom>
          <a:solidFill>
            <a:schemeClr val="tx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l-PL" altLang="pl-PL" sz="4800" b="1" i="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Klasa wielozawodowa  </a:t>
            </a:r>
          </a:p>
        </p:txBody>
      </p:sp>
      <p:sp>
        <p:nvSpPr>
          <p:cNvPr id="3" name="Symbol zastępczy tekstu 1"/>
          <p:cNvSpPr txBox="1">
            <a:spLocks/>
          </p:cNvSpPr>
          <p:nvPr/>
        </p:nvSpPr>
        <p:spPr>
          <a:xfrm>
            <a:off x="0" y="1628800"/>
            <a:ext cx="9144000" cy="432048"/>
          </a:xfrm>
          <a:prstGeom prst="rect">
            <a:avLst/>
          </a:prstGeom>
        </p:spPr>
        <p:txBody>
          <a:bodyPr/>
          <a:lstStyle/>
          <a:p>
            <a:pPr marL="411163" marR="0" lvl="0" indent="-342900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tabLst>
                <a:tab pos="271463" algn="l"/>
              </a:tabLst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itchFamily="18" charset="0"/>
                <a:cs typeface="+mn-cs"/>
              </a:rPr>
              <a:t>    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itchFamily="18" charset="0"/>
                <a:cs typeface="+mn-cs"/>
              </a:rPr>
              <a:t>Zapisz się do klasy </a:t>
            </a:r>
            <a:r>
              <a:rPr kumimoji="0" lang="pl-PL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itchFamily="18" charset="0"/>
                <a:cs typeface="+mn-cs"/>
              </a:rPr>
              <a:t>wielozawodowej</a:t>
            </a:r>
            <a:r>
              <a:rPr kumimoji="0" lang="pl-PL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itchFamily="18" charset="0"/>
                <a:cs typeface="+mn-cs"/>
              </a:rPr>
              <a:t> -  chciałbyś zostać:</a:t>
            </a:r>
            <a:endParaRPr lang="pl-PL" sz="1050" i="0" dirty="0">
              <a:solidFill>
                <a:schemeClr val="tx1"/>
              </a:solidFill>
              <a:latin typeface="Bookman Old Style" pitchFamily="18" charset="0"/>
              <a:cs typeface="+mn-cs"/>
            </a:endParaRPr>
          </a:p>
          <a:p>
            <a:pPr marL="411163" marR="0" lvl="0" indent="-342900" defTabSz="9144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tabLst>
                <a:tab pos="271463" algn="l"/>
              </a:tabLst>
              <a:defRPr/>
            </a:pPr>
            <a:br>
              <a:rPr kumimoji="0" lang="pl-PL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cs typeface="+mn-cs"/>
              </a:rPr>
            </a:br>
            <a:endParaRPr kumimoji="0" lang="pl-PL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cs typeface="+mn-cs"/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503548" y="1331476"/>
            <a:ext cx="8136904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800" b="1" i="0" dirty="0">
                <a:solidFill>
                  <a:srgbClr val="FF0000"/>
                </a:solidFill>
                <a:latin typeface="Bookman Old Style" pitchFamily="18" charset="0"/>
              </a:rPr>
              <a:t>Sam wybierz przyszłość – wykształcimy Cię w każdym zawodzie !</a:t>
            </a:r>
            <a:endParaRPr lang="pl-PL" sz="18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79512" y="5157192"/>
            <a:ext cx="8784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1163" lvl="0" indent="-342900" algn="ctr" eaLnBrk="0" hangingPunct="0">
              <a:lnSpc>
                <a:spcPct val="150000"/>
              </a:lnSpc>
              <a:spcBef>
                <a:spcPts val="700"/>
              </a:spcBef>
              <a:buClr>
                <a:schemeClr val="tx2"/>
              </a:buClr>
              <a:buSzPct val="95000"/>
              <a:tabLst>
                <a:tab pos="271463" algn="l"/>
              </a:tabLst>
              <a:defRPr/>
            </a:pPr>
            <a:r>
              <a:rPr lang="pl-PL" sz="1600" b="1" i="0" dirty="0">
                <a:solidFill>
                  <a:srgbClr val="FFFF00"/>
                </a:solidFill>
                <a:latin typeface="Bookman Old Style" pitchFamily="18" charset="0"/>
              </a:rPr>
              <a:t>Wiedzę z przedmiotów ogólnokształcących uczniowie zdobywają w naszej szkole kształcenie teoretyczne zawodowe ma formę kursów w Ośrodkach Dokształcania i Doskonalenia Zawodowego.</a:t>
            </a:r>
            <a:endParaRPr lang="pl-PL" sz="1600" b="1" dirty="0">
              <a:solidFill>
                <a:srgbClr val="FFFF00"/>
              </a:solidFill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67544" y="2060848"/>
            <a:ext cx="64807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pl-PL" sz="1400" i="0" dirty="0">
                <a:latin typeface="Bookman Old Style" pitchFamily="18" charset="0"/>
              </a:rPr>
              <a:t>  </a:t>
            </a:r>
            <a:r>
              <a:rPr lang="pl-PL" sz="1600" i="0" dirty="0">
                <a:latin typeface="Bookman Old Style" pitchFamily="18" charset="0"/>
              </a:rPr>
              <a:t>blacharzem lub blacharzem samochodowym?</a:t>
            </a:r>
          </a:p>
          <a:p>
            <a:pPr lvl="0">
              <a:buFont typeface="Wingdings" pitchFamily="2" charset="2"/>
              <a:buChar char="Ø"/>
            </a:pPr>
            <a:r>
              <a:rPr lang="pl-PL" sz="1600" i="0" dirty="0">
                <a:latin typeface="Bookman Old Style" pitchFamily="18" charset="0"/>
              </a:rPr>
              <a:t>  cieślą? </a:t>
            </a:r>
          </a:p>
          <a:p>
            <a:pPr lvl="0">
              <a:buFont typeface="Wingdings" pitchFamily="2" charset="2"/>
              <a:buChar char="Ø"/>
            </a:pPr>
            <a:r>
              <a:rPr lang="pl-PL" sz="1600" i="0" dirty="0">
                <a:latin typeface="Bookman Old Style" pitchFamily="18" charset="0"/>
              </a:rPr>
              <a:t>  stolarzem?</a:t>
            </a:r>
          </a:p>
          <a:p>
            <a:pPr lvl="0">
              <a:buFont typeface="Wingdings" pitchFamily="2" charset="2"/>
              <a:buChar char="Ø"/>
            </a:pPr>
            <a:r>
              <a:rPr lang="pl-PL" sz="1600" i="0" dirty="0">
                <a:latin typeface="Bookman Old Style" pitchFamily="18" charset="0"/>
              </a:rPr>
              <a:t>  elektromechanikiem?</a:t>
            </a:r>
          </a:p>
          <a:p>
            <a:pPr lvl="0">
              <a:buFont typeface="Wingdings" pitchFamily="2" charset="2"/>
              <a:buChar char="Ø"/>
            </a:pPr>
            <a:r>
              <a:rPr lang="pl-PL" sz="1600" i="0" dirty="0">
                <a:latin typeface="Bookman Old Style" pitchFamily="18" charset="0"/>
              </a:rPr>
              <a:t>  cukiernikiem? </a:t>
            </a:r>
          </a:p>
          <a:p>
            <a:pPr lvl="0">
              <a:buFont typeface="Wingdings" pitchFamily="2" charset="2"/>
              <a:buChar char="Ø"/>
            </a:pPr>
            <a:r>
              <a:rPr lang="pl-PL" sz="1600" i="0" dirty="0">
                <a:latin typeface="Bookman Old Style" pitchFamily="18" charset="0"/>
              </a:rPr>
              <a:t>  piekarzem?</a:t>
            </a:r>
          </a:p>
          <a:p>
            <a:pPr lvl="0">
              <a:buFont typeface="Wingdings" pitchFamily="2" charset="2"/>
              <a:buChar char="Ø"/>
            </a:pPr>
            <a:r>
              <a:rPr lang="pl-PL" sz="1600" i="0" dirty="0">
                <a:latin typeface="Bookman Old Style" pitchFamily="18" charset="0"/>
              </a:rPr>
              <a:t>  elektromechanikiem pojazdów samochodowych? </a:t>
            </a:r>
          </a:p>
          <a:p>
            <a:pPr lvl="0">
              <a:buFont typeface="Wingdings" pitchFamily="2" charset="2"/>
              <a:buChar char="Ø"/>
            </a:pPr>
            <a:r>
              <a:rPr lang="pl-PL" sz="1600" i="0" dirty="0">
                <a:latin typeface="Bookman Old Style" pitchFamily="18" charset="0"/>
              </a:rPr>
              <a:t>  elektrykiem?</a:t>
            </a:r>
          </a:p>
          <a:p>
            <a:pPr lvl="0">
              <a:buFont typeface="Wingdings" pitchFamily="2" charset="2"/>
              <a:buChar char="Ø"/>
            </a:pPr>
            <a:r>
              <a:rPr lang="pl-PL" sz="1600" i="0" dirty="0">
                <a:latin typeface="Bookman Old Style" pitchFamily="18" charset="0"/>
              </a:rPr>
              <a:t>  fotografem?</a:t>
            </a:r>
          </a:p>
          <a:p>
            <a:pPr lvl="0">
              <a:buFont typeface="Wingdings" pitchFamily="2" charset="2"/>
              <a:buChar char="Ø"/>
            </a:pPr>
            <a:r>
              <a:rPr lang="pl-PL" sz="1600" i="0" dirty="0">
                <a:latin typeface="Bookman Old Style" pitchFamily="18" charset="0"/>
              </a:rPr>
              <a:t>  kowalem, krawcem, lakiernikiem lub ślusarzem?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1295636" y="4797152"/>
            <a:ext cx="655272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1800" b="1" i="0" dirty="0">
                <a:solidFill>
                  <a:srgbClr val="FF0000"/>
                </a:solidFill>
                <a:latin typeface="Bookman Old Style" pitchFamily="18" charset="0"/>
              </a:rPr>
              <a:t>Możesz też sam wybrać każdy inny zawód!</a:t>
            </a:r>
            <a:endParaRPr lang="pl-PL" sz="180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202432"/>
          </a:xfrm>
          <a:gradFill>
            <a:gsLst>
              <a:gs pos="0">
                <a:schemeClr val="accent2">
                  <a:tint val="98000"/>
                  <a:shade val="25000"/>
                  <a:satMod val="250000"/>
                </a:schemeClr>
              </a:gs>
              <a:gs pos="68000">
                <a:schemeClr val="accent2">
                  <a:tint val="86000"/>
                  <a:satMod val="115000"/>
                </a:schemeClr>
              </a:gs>
              <a:gs pos="100000">
                <a:schemeClr val="accent2">
                  <a:tint val="50000"/>
                  <a:satMod val="150000"/>
                </a:schemeClr>
              </a:gs>
            </a:gsLst>
            <a:path path="circle">
              <a:fillToRect l="50000" t="130000" r="50000" b="-30000"/>
            </a:path>
          </a:gra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pl-PL" sz="7200" b="1" dirty="0">
                <a:solidFill>
                  <a:srgbClr val="FF0000"/>
                </a:solidFill>
                <a:latin typeface="Bookman Old Style" pitchFamily="18" charset="0"/>
              </a:rPr>
              <a:t>TECHNIKUM</a:t>
            </a:r>
          </a:p>
        </p:txBody>
      </p:sp>
      <p:sp>
        <p:nvSpPr>
          <p:cNvPr id="19459" name="Symbol zastępczy zawartości 2"/>
          <p:cNvSpPr>
            <a:spLocks noGrp="1"/>
          </p:cNvSpPr>
          <p:nvPr>
            <p:ph idx="1"/>
          </p:nvPr>
        </p:nvSpPr>
        <p:spPr>
          <a:xfrm>
            <a:off x="755576" y="2649563"/>
            <a:ext cx="7704856" cy="1558875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>
              <a:buNone/>
            </a:pPr>
            <a:r>
              <a:rPr lang="pl-PL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okman Old Style" pitchFamily="18" charset="0"/>
              </a:rPr>
              <a:t>5 letnie</a:t>
            </a: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</p:spTree>
  </p:cSld>
  <p:clrMapOvr>
    <a:masterClrMapping/>
  </p:clrMapOvr>
  <p:transition spd="med">
    <p:wedg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1"/>
          <p:cNvSpPr txBox="1">
            <a:spLocks/>
          </p:cNvSpPr>
          <p:nvPr/>
        </p:nvSpPr>
        <p:spPr bwMode="auto">
          <a:xfrm>
            <a:off x="647564" y="4374803"/>
            <a:ext cx="7848872" cy="63837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lIns="82296" bIns="0"/>
          <a:lstStyle/>
          <a:p>
            <a:pPr marL="54864" algn="ctr" eaLnBrk="0" hangingPunct="0">
              <a:spcBef>
                <a:spcPts val="700"/>
              </a:spcBef>
              <a:buClr>
                <a:schemeClr val="tx2"/>
              </a:buClr>
              <a:buSzPct val="95000"/>
              <a:defRPr/>
            </a:pPr>
            <a:r>
              <a:rPr lang="pl-PL" sz="1400" b="1" i="0" dirty="0">
                <a:solidFill>
                  <a:srgbClr val="FF0000"/>
                </a:solidFill>
                <a:latin typeface="Bookman Old Style" pitchFamily="18" charset="0"/>
                <a:cs typeface="+mn-cs"/>
              </a:rPr>
              <a:t>Uczniowie, który zdobyli wiedzę i umiejętności zawodowe oraz zdali egzamin czeladniczy mogą być zatrudnieni przez pracodawcę!</a:t>
            </a:r>
            <a:b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+mn-cs"/>
              </a:rPr>
            </a:b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+mn-cs"/>
              </a:rPr>
              <a:t> </a:t>
            </a:r>
            <a:endParaRPr lang="pl-PL" sz="1800" b="1" i="0" dirty="0">
              <a:solidFill>
                <a:srgbClr val="FF0000"/>
              </a:solidFill>
              <a:latin typeface="Bookman Old Style" pitchFamily="18" charset="0"/>
              <a:cs typeface="+mn-cs"/>
            </a:endParaRPr>
          </a:p>
        </p:txBody>
      </p:sp>
      <p:sp>
        <p:nvSpPr>
          <p:cNvPr id="5" name="Symbol zastępczy tekstu 1"/>
          <p:cNvSpPr txBox="1">
            <a:spLocks/>
          </p:cNvSpPr>
          <p:nvPr/>
        </p:nvSpPr>
        <p:spPr>
          <a:xfrm>
            <a:off x="323528" y="5157192"/>
            <a:ext cx="8208912" cy="1080119"/>
          </a:xfrm>
          <a:prstGeom prst="rect">
            <a:avLst/>
          </a:prstGeom>
        </p:spPr>
        <p:txBody>
          <a:bodyPr/>
          <a:lstStyle/>
          <a:p>
            <a:pPr marL="411163" marR="0" lvl="0" indent="-342900" algn="ctr" defTabSz="914400" rtl="0" eaLnBrk="0" fontAlgn="base" latinLnBrk="0" hangingPunct="0">
              <a:lnSpc>
                <a:spcPct val="15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tabLst/>
              <a:defRPr/>
            </a:pP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itchFamily="18" charset="0"/>
                <a:cs typeface="+mn-cs"/>
              </a:rPr>
              <a:t>       Po ukończeniu szkoły zawodowej - każdy absolwent może kontynuować podnoszenie</a:t>
            </a:r>
            <a:r>
              <a:rPr kumimoji="0" lang="pl-PL" sz="140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itchFamily="18" charset="0"/>
                <a:cs typeface="+mn-cs"/>
              </a:rPr>
              <a:t> </a:t>
            </a:r>
            <a:r>
              <a:rPr kumimoji="0" lang="pl-PL" sz="14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itchFamily="18" charset="0"/>
                <a:cs typeface="+mn-cs"/>
              </a:rPr>
              <a:t>swoich kwalifikacji w bezpłatnym liceum ogólnokształcącym, w formie zaocznej         (co dwa tygodnie piątek - sobota)  lub  w formie wieczorowej (trzy razy w tygodniu).</a:t>
            </a:r>
          </a:p>
          <a:p>
            <a:pPr marL="411163" marR="0" lvl="0" indent="-342900" algn="ctr" defTabSz="914400" rtl="0" eaLnBrk="0" fontAlgn="base" latinLnBrk="0" hangingPunct="0">
              <a:lnSpc>
                <a:spcPct val="150000"/>
              </a:lnSpc>
              <a:spcBef>
                <a:spcPts val="7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"/>
              <a:tabLst/>
              <a:defRPr/>
            </a:pPr>
            <a:r>
              <a:rPr kumimoji="0" lang="pl-PL" sz="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ookman Old Style" pitchFamily="18" charset="0"/>
                <a:cs typeface="+mn-cs"/>
              </a:rPr>
              <a:t>  </a:t>
            </a:r>
          </a:p>
        </p:txBody>
      </p:sp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23528" y="2924944"/>
            <a:ext cx="63367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1400" i="0" dirty="0">
                <a:solidFill>
                  <a:schemeClr val="tx1"/>
                </a:solidFill>
                <a:latin typeface="Bookman Old Style" pitchFamily="18" charset="0"/>
              </a:rPr>
              <a:t>  opłacane składki ZUS na ubezpieczenie społeczne i zdrowotne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1400" i="0" dirty="0">
                <a:solidFill>
                  <a:schemeClr val="tx1"/>
                </a:solidFill>
                <a:latin typeface="Bookman Old Style" pitchFamily="18" charset="0"/>
              </a:rPr>
              <a:t>  wliczanie okresu zatrudnienia do staż pracy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1400" i="0" dirty="0">
                <a:solidFill>
                  <a:schemeClr val="tx1"/>
                </a:solidFill>
                <a:latin typeface="Bookman Old Style" pitchFamily="18" charset="0"/>
              </a:rPr>
              <a:t>  zasiłek chorobowy na zwolnienia lekarskie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l-PL" sz="1400" i="0" dirty="0">
                <a:solidFill>
                  <a:schemeClr val="tx1"/>
                </a:solidFill>
                <a:latin typeface="Bookman Old Style" pitchFamily="18" charset="0"/>
              </a:rPr>
              <a:t>  prawo do urlopu wypoczynkowego</a:t>
            </a:r>
            <a:endParaRPr lang="pl-PL" sz="1400" dirty="0">
              <a:latin typeface="Bookman Old Style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31540" y="260649"/>
            <a:ext cx="8280920" cy="1261884"/>
          </a:xfrm>
          <a:prstGeom prst="rect">
            <a:avLst/>
          </a:prstGeom>
          <a:solidFill>
            <a:schemeClr val="tx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pl-PL" sz="1200" b="1" i="0" dirty="0">
              <a:solidFill>
                <a:srgbClr val="FF0000"/>
              </a:solidFill>
              <a:latin typeface="Bookman Old Style" pitchFamily="18" charset="0"/>
            </a:endParaRPr>
          </a:p>
          <a:p>
            <a:pPr algn="ctr"/>
            <a:r>
              <a:rPr lang="pl-PL" sz="1600" b="1" i="0" dirty="0">
                <a:solidFill>
                  <a:srgbClr val="FF0000"/>
                </a:solidFill>
                <a:latin typeface="Bookman Old Style" pitchFamily="18" charset="0"/>
              </a:rPr>
              <a:t>Nauka zawodu młodocianych jest organizowana przez pracodawcę, który zawarł z uczniem umowę o pracę. </a:t>
            </a:r>
          </a:p>
          <a:p>
            <a:pPr algn="ctr"/>
            <a:endParaRPr lang="pl-PL" sz="800" b="1" i="0" dirty="0">
              <a:solidFill>
                <a:srgbClr val="FF0000"/>
              </a:solidFill>
              <a:latin typeface="Bookman Old Style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l-PL" sz="1600" b="1" i="0" dirty="0">
                <a:solidFill>
                  <a:srgbClr val="FF0000"/>
                </a:solidFill>
                <a:latin typeface="Bookman Old Style" pitchFamily="18" charset="0"/>
              </a:rPr>
              <a:t>Z tego tytułu przysługują im uprawnienia pracownicze takie jak:</a:t>
            </a:r>
            <a:endParaRPr lang="pl-PL" sz="1600" i="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2" name="pole tekstowe 11"/>
          <p:cNvSpPr txBox="1"/>
          <p:nvPr/>
        </p:nvSpPr>
        <p:spPr>
          <a:xfrm>
            <a:off x="467544" y="1628800"/>
            <a:ext cx="4248472" cy="1169551"/>
          </a:xfrm>
          <a:prstGeom prst="rect">
            <a:avLst/>
          </a:prstGeom>
          <a:solidFill>
            <a:srgbClr val="FFFF99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l-PL" sz="1400" b="1" i="0" dirty="0">
                <a:solidFill>
                  <a:srgbClr val="003366"/>
                </a:solidFill>
                <a:latin typeface="Bookman Old Style" pitchFamily="18" charset="0"/>
              </a:rPr>
              <a:t>WYNAGRODZENIE ZA PRACĘ: </a:t>
            </a:r>
          </a:p>
          <a:p>
            <a:br>
              <a:rPr lang="pl-PL" sz="1400" b="1" i="0" dirty="0">
                <a:solidFill>
                  <a:srgbClr val="003366"/>
                </a:solidFill>
                <a:latin typeface="Bookman Old Style" pitchFamily="18" charset="0"/>
              </a:rPr>
            </a:br>
            <a:r>
              <a:rPr lang="pl-PL" sz="1400" b="1" i="0" dirty="0">
                <a:solidFill>
                  <a:srgbClr val="FF0000"/>
                </a:solidFill>
                <a:latin typeface="Bookman Old Style" pitchFamily="18" charset="0"/>
              </a:rPr>
              <a:t>-  w I klasie nie mniej niż 5%    -  </a:t>
            </a:r>
            <a:r>
              <a:rPr lang="pl-PL" sz="1400" b="1" i="0" dirty="0">
                <a:solidFill>
                  <a:srgbClr val="FF0000"/>
                </a:solidFill>
              </a:rPr>
              <a:t>603,23 </a:t>
            </a:r>
            <a:r>
              <a:rPr lang="pl-PL" sz="1400" b="1" i="0" dirty="0">
                <a:solidFill>
                  <a:srgbClr val="FF0000"/>
                </a:solidFill>
                <a:latin typeface="Bookman Old Style" pitchFamily="18" charset="0"/>
              </a:rPr>
              <a:t>zł</a:t>
            </a:r>
          </a:p>
          <a:p>
            <a:r>
              <a:rPr lang="pl-PL" sz="1400" b="1" i="0" dirty="0">
                <a:solidFill>
                  <a:srgbClr val="FF0000"/>
                </a:solidFill>
                <a:latin typeface="Bookman Old Style" pitchFamily="18" charset="0"/>
              </a:rPr>
              <a:t>-  w II klasie nie mniej niż 6%   -  </a:t>
            </a:r>
            <a:r>
              <a:rPr lang="pl-PL" sz="1400" b="1" i="0" dirty="0">
                <a:solidFill>
                  <a:srgbClr val="FF0000"/>
                </a:solidFill>
              </a:rPr>
              <a:t>678,63 zł</a:t>
            </a:r>
            <a:endParaRPr lang="pl-PL" sz="1400" b="1" i="0" dirty="0">
              <a:solidFill>
                <a:srgbClr val="FF0000"/>
              </a:solidFill>
              <a:latin typeface="Bookman Old Style" pitchFamily="18" charset="0"/>
            </a:endParaRPr>
          </a:p>
          <a:p>
            <a:r>
              <a:rPr lang="pl-PL" sz="1400" b="1" i="0" dirty="0">
                <a:solidFill>
                  <a:srgbClr val="FF0000"/>
                </a:solidFill>
                <a:latin typeface="Bookman Old Style" pitchFamily="18" charset="0"/>
              </a:rPr>
              <a:t>-  w III klasie nie mniej niż 7%  -  </a:t>
            </a:r>
            <a:r>
              <a:rPr lang="pl-PL" sz="1400" b="1" i="0" dirty="0">
                <a:solidFill>
                  <a:srgbClr val="FF0000"/>
                </a:solidFill>
              </a:rPr>
              <a:t>754,04 zł</a:t>
            </a:r>
            <a:endParaRPr lang="pl-PL" sz="1400" b="1" i="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4" name="Prostokąt 13"/>
          <p:cNvSpPr/>
          <p:nvPr/>
        </p:nvSpPr>
        <p:spPr>
          <a:xfrm rot="1083539">
            <a:off x="5116629" y="2609806"/>
            <a:ext cx="3600400" cy="369332"/>
          </a:xfrm>
          <a:prstGeom prst="rect">
            <a:avLst/>
          </a:prstGeom>
          <a:solidFill>
            <a:schemeClr val="tx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l-PL" sz="1800" b="1" i="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Tahoma" pitchFamily="34" charset="0"/>
                <a:cs typeface="Tahoma" pitchFamily="34" charset="0"/>
              </a:rPr>
              <a:t>KLASA WIELOZAWODOWA</a:t>
            </a:r>
            <a:endParaRPr lang="pl-PL" sz="2000" dirty="0"/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7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-0.07541 C 0.03264 -0.07541 0.06355 -0.04186 0.06355 -0.00092 C 0.06355 0.02591 0.0507 0.04974 0.0316 0.06385 C 0.0316 0.06408 0.03056 0.06385 0.03056 0.06408 C 0.02361 0.0694 0.01962 0.07796 0.01962 0.08768 C 0.01962 0.09623 0.02361 0.10387 0.02865 0.10919 C 0.03664 0.11798 0.04167 0.13093 0.04167 0.14389 C 0.04167 0.17188 0.02066 0.19478 -0.00538 0.19478 C -0.03142 0.19478 -0.05243 0.17188 -0.05243 0.14389 C -0.05243 0.13093 -0.04739 0.11798 -0.03941 0.10919 C -0.03437 0.10387 -0.03142 0.09623 -0.03142 0.08768 C -0.03142 0.07796 -0.03541 0.0694 -0.04132 0.06385 C -0.04132 0.06408 -0.04236 0.06385 -0.04236 0.06408 C -0.06232 0.04974 -0.07534 0.02591 -0.07534 -0.00092 C -0.07534 -0.04186 -0.04444 -0.07541 -0.00538 -0.07541 C -0.00538 -0.07541 -0.00538 -0.07541 -0.00538 -0.07541 Z " pathEditMode="relative" rAng="0" ptsTypes="ffffffffffffffff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13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8784976" cy="720080"/>
          </a:xfrm>
          <a:solidFill>
            <a:schemeClr val="tx1"/>
          </a:solidFill>
          <a:ln w="3175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>
              <a:lnSpc>
                <a:spcPct val="150000"/>
              </a:lnSpc>
              <a:defRPr/>
            </a:pPr>
            <a:r>
              <a:rPr lang="pl-PL" altLang="pl-PL" sz="3600" b="1" dirty="0">
                <a:solidFill>
                  <a:srgbClr val="FF0000"/>
                </a:solidFill>
                <a:latin typeface="Bookman Old Style" pitchFamily="18" charset="0"/>
                <a:cs typeface="Tahoma" panose="020B0604030504040204" pitchFamily="34" charset="0"/>
              </a:rPr>
              <a:t>Kształcenie pracowników młodocianych</a:t>
            </a:r>
          </a:p>
        </p:txBody>
      </p:sp>
      <p:sp>
        <p:nvSpPr>
          <p:cNvPr id="18435" name="Symbol zastępczy zawartości 2"/>
          <p:cNvSpPr>
            <a:spLocks noGrp="1"/>
          </p:cNvSpPr>
          <p:nvPr>
            <p:ph idx="1"/>
          </p:nvPr>
        </p:nvSpPr>
        <p:spPr>
          <a:xfrm>
            <a:off x="449263" y="2132856"/>
            <a:ext cx="7219081" cy="361071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altLang="pl-PL" sz="1800" dirty="0">
                <a:latin typeface="Bookman Old Style" pitchFamily="18" charset="0"/>
                <a:cs typeface="Arial" charset="0"/>
              </a:rPr>
              <a:t>    Nauka zawodu młodocianych jest organizowana przez pracodawcę, który zawarł z uczniem umowę o pracę w celu przygotowania zawodowego. Z tego tytułu młodociani pracownicy objęci są przepisami kodeksu pracy, przysługują im uprawnienia takie jak:</a:t>
            </a:r>
          </a:p>
          <a:p>
            <a:pPr>
              <a:buNone/>
            </a:pPr>
            <a:endParaRPr lang="pl-PL" altLang="pl-PL" sz="1800" dirty="0">
              <a:latin typeface="Bookman Old Style" pitchFamily="18" charset="0"/>
              <a:cs typeface="Arial" charset="0"/>
            </a:endParaRPr>
          </a:p>
          <a:p>
            <a:pPr>
              <a:buNone/>
            </a:pPr>
            <a:r>
              <a:rPr lang="pl-PL" altLang="pl-PL" sz="1800" dirty="0">
                <a:latin typeface="Bookman Old Style" pitchFamily="18" charset="0"/>
                <a:cs typeface="Arial" charset="0"/>
              </a:rPr>
              <a:t>    Wynagrodzenia za pracę,  opłacane składki ZUS na ubezpieczenie społeczne i zdrowotne, wliczania okresu zatrudnienia do stażu pracy, zwolnienia lekarskie, prawo do urlopu wypoczynkowego.</a:t>
            </a:r>
          </a:p>
        </p:txBody>
      </p:sp>
      <p:sp>
        <p:nvSpPr>
          <p:cNvPr id="7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2" name="Prostokąt 1"/>
          <p:cNvSpPr/>
          <p:nvPr/>
        </p:nvSpPr>
        <p:spPr>
          <a:xfrm rot="21059354">
            <a:off x="6711852" y="1571755"/>
            <a:ext cx="2238685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pl-PL" sz="16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+mn-cs"/>
              </a:rPr>
              <a:t>!</a:t>
            </a:r>
            <a:endParaRPr lang="pl-PL" sz="3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0" y="116632"/>
            <a:ext cx="9144000" cy="954107"/>
          </a:xfrm>
          <a:prstGeom prst="rect">
            <a:avLst/>
          </a:prstGeom>
          <a:solidFill>
            <a:schemeClr val="tx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l-PL" altLang="pl-PL" sz="3200" b="1" i="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BRANŻOWA SZKOŁA II STOPNIA – 2 lata </a:t>
            </a:r>
            <a:r>
              <a:rPr lang="pl-PL" altLang="pl-PL" sz="2400" i="0" dirty="0">
                <a:solidFill>
                  <a:srgbClr val="FF0000"/>
                </a:solidFill>
                <a:latin typeface="Bookman Old Style" pitchFamily="18" charset="0"/>
              </a:rPr>
              <a:t>KLASA WIELOZAWODOWA</a:t>
            </a:r>
            <a:r>
              <a:rPr lang="pl-PL" altLang="pl-PL" sz="2400" b="1" i="0" dirty="0">
                <a:solidFill>
                  <a:srgbClr val="FF0000"/>
                </a:solidFill>
                <a:latin typeface="Bookman Old Style" pitchFamily="18" charset="0"/>
              </a:rPr>
              <a:t> </a:t>
            </a:r>
            <a:endParaRPr lang="pl-PL" altLang="pl-PL" sz="3600" b="1" i="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3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3933056"/>
            <a:ext cx="9144000" cy="954107"/>
          </a:xfrm>
          <a:prstGeom prst="rect">
            <a:avLst/>
          </a:prstGeom>
          <a:solidFill>
            <a:schemeClr val="tx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l-PL" altLang="pl-PL" sz="2400" b="1" i="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LICEUM OGÓLNOKSZTAŁCĄCE DLA DOROSŁYCH</a:t>
            </a:r>
          </a:p>
          <a:p>
            <a:pPr algn="ctr"/>
            <a:r>
              <a:rPr lang="pl-PL" altLang="pl-PL" sz="2400" b="1" i="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pl-PL" altLang="pl-PL" sz="3200" b="1" i="0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– 3 lata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23528" y="2564904"/>
            <a:ext cx="8136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pl-PL" sz="1600" i="0" dirty="0">
                <a:solidFill>
                  <a:schemeClr val="tx1"/>
                </a:solidFill>
                <a:latin typeface="Bookman Old Style" pitchFamily="18" charset="0"/>
              </a:rPr>
              <a:t>Ukończenie branżowej szkoły II stopnia umożliwia uzyskanie dyplomu zawodowego w zawodzie nauczanym na poziomie technika, po zdaniu egzaminu zawodowego w danym zawodzie, oraz uzyskanie świadectwa dojrzałości po zdaniu egzaminu maturalnego, a następnie kontynuację nauki na studiach.</a:t>
            </a:r>
          </a:p>
        </p:txBody>
      </p:sp>
      <p:sp>
        <p:nvSpPr>
          <p:cNvPr id="7" name="Prostokąt 6"/>
          <p:cNvSpPr/>
          <p:nvPr/>
        </p:nvSpPr>
        <p:spPr>
          <a:xfrm>
            <a:off x="0" y="1124744"/>
            <a:ext cx="9144000" cy="1323439"/>
          </a:xfrm>
          <a:prstGeom prst="rect">
            <a:avLst/>
          </a:prstGeom>
          <a:solidFill>
            <a:schemeClr val="tx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pl-PL" altLang="pl-PL" sz="2000" i="0" dirty="0">
                <a:solidFill>
                  <a:schemeClr val="bg1"/>
                </a:solidFill>
                <a:latin typeface="Bookman Old Style" pitchFamily="18" charset="0"/>
              </a:rPr>
              <a:t> Skierowana do absolwentów Branżowych Szkół I Stopnia. Kształcenie w Branżowej Szkole II Stopnia w klasie wielozawodowej  odbywa się w wszystkich zawodach, które posiadają kwalifikację wspólną z zawodem nauczanym w Branżowej Szkole I Stopnia.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79512" y="5229200"/>
            <a:ext cx="87849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pl-PL" sz="1600" i="0" dirty="0">
                <a:solidFill>
                  <a:schemeClr val="tx1"/>
                </a:solidFill>
                <a:latin typeface="Bookman Old Style" pitchFamily="18" charset="0"/>
              </a:rPr>
              <a:t>3 lata (6 semestrów) - zakończone egzaminem maturalnym. Osoby które nie przystępują do egzaminu maturalnego otrzymują świadectwo ukończenia liceum ogólnokształcącego potwierdzającego wykształcenie średnie. Forma kształcenia: zaoczna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t34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59234"/>
            <a:ext cx="6768752" cy="3689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DJI_0011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3284984"/>
            <a:ext cx="4059013" cy="3042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pic>
        <p:nvPicPr>
          <p:cNvPr id="9" name="Obraz 8" descr="LOGO ZS 5 SANOKd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4005064"/>
            <a:ext cx="2331321" cy="2348879"/>
          </a:xfrm>
          <a:prstGeom prst="ellipse">
            <a:avLst/>
          </a:prstGeom>
          <a:ln w="635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ytuł 1"/>
          <p:cNvSpPr txBox="1">
            <a:spLocks/>
          </p:cNvSpPr>
          <p:nvPr/>
        </p:nvSpPr>
        <p:spPr>
          <a:xfrm>
            <a:off x="1259632" y="260648"/>
            <a:ext cx="5328592" cy="57606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pl-PL" altLang="pl-PL" sz="2800" b="1" i="0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l-PL" altLang="pl-PL" sz="2800" b="1" i="0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l-PL" altLang="pl-PL" sz="2800" b="1" i="0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l-PL" altLang="pl-PL" sz="2800" b="1" i="0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l-PL" altLang="pl-PL" sz="2800" b="1" i="0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l-PL" altLang="pl-PL" sz="2800" b="1" i="0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l-PL" altLang="pl-PL" sz="2800" b="1" i="0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l-PL" altLang="pl-PL" sz="2800" b="1" i="0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l-PL" altLang="pl-PL" sz="2800" b="1" i="0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l-PL" altLang="pl-PL" sz="2800" b="1" i="0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l-PL" altLang="pl-PL" sz="2800" b="1" i="0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l-PL" sz="2800" b="1" i="0" noProof="0" dirty="0">
                <a:solidFill>
                  <a:schemeClr val="bg2">
                    <a:lumMod val="75000"/>
                  </a:schemeClr>
                </a:solidFill>
                <a:latin typeface="Bookman Old Style" pitchFamily="18" charset="0"/>
              </a:rPr>
              <a:t>NASZA SZKOŁA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Bookman Old Style" pitchFamily="18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ransition spd="med">
    <p:wedg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3868" y="2636912"/>
            <a:ext cx="5760132" cy="384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F68F6BA-BC36-9992-B1CC-87ED1811A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668524"/>
            <a:ext cx="5184576" cy="3888432"/>
          </a:xfrm>
          <a:prstGeom prst="rect">
            <a:avLst/>
          </a:prstGeom>
        </p:spPr>
      </p:pic>
      <p:sp>
        <p:nvSpPr>
          <p:cNvPr id="5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7" name="Tytuł 1"/>
          <p:cNvSpPr txBox="1">
            <a:spLocks/>
          </p:cNvSpPr>
          <p:nvPr/>
        </p:nvSpPr>
        <p:spPr>
          <a:xfrm rot="797248">
            <a:off x="3435394" y="692467"/>
            <a:ext cx="5328592" cy="576064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pl-PL" altLang="pl-PL" sz="2800" b="1" i="0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l-PL" altLang="pl-PL" sz="2800" b="1" i="0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l-PL" altLang="pl-PL" sz="2800" b="1" i="0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l-PL" altLang="pl-PL" sz="2800" b="1" i="0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l-PL" altLang="pl-PL" sz="2800" b="1" i="0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l-PL" altLang="pl-PL" sz="2800" b="1" i="0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l-PL" altLang="pl-PL" sz="2800" b="1" i="0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l-PL" altLang="pl-PL" sz="2800" b="1" i="0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l-PL" altLang="pl-PL" sz="2800" b="1" i="0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l-PL" altLang="pl-PL" sz="2800" b="1" i="0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endParaRPr lang="pl-PL" altLang="pl-PL" sz="2800" b="1" i="0" dirty="0">
              <a:solidFill>
                <a:schemeClr val="bg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l-PL" altLang="pl-PL" sz="2800" b="1" i="0" dirty="0">
                <a:solidFill>
                  <a:schemeClr val="bg2">
                    <a:lumMod val="75000"/>
                  </a:schemeClr>
                </a:solidFill>
                <a:latin typeface="Bookman Old Style" pitchFamily="18" charset="0"/>
              </a:rPr>
              <a:t>OBIEKTY   SPORTOWE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Bookman Old Style" pitchFamily="18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IMG_20200304_10042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2" y="0"/>
            <a:ext cx="9133538" cy="6858000"/>
          </a:xfrm>
          <a:prstGeom prst="rect">
            <a:avLst/>
          </a:prstGeo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 rot="1560095">
            <a:off x="5508104" y="980728"/>
            <a:ext cx="2736304" cy="43214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pl-PL" sz="2000" i="0" dirty="0">
                <a:solidFill>
                  <a:schemeClr val="bg2">
                    <a:lumMod val="75000"/>
                  </a:schemeClr>
                </a:solidFill>
                <a:latin typeface="Bookman Old Style" pitchFamily="18" charset="0"/>
              </a:rPr>
              <a:t>profesjonalny sprzęt</a:t>
            </a:r>
            <a:endParaRPr kumimoji="0" lang="pl-PL" sz="200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Bookman Old Style" pitchFamily="18" charset="0"/>
              <a:ea typeface="+mj-ea"/>
              <a:cs typeface="Tahoma" pitchFamily="34" charset="0"/>
            </a:endParaRP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899592" y="332656"/>
            <a:ext cx="2592288" cy="50415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pl-PL" sz="2800" b="1" i="0" dirty="0">
                <a:solidFill>
                  <a:schemeClr val="bg2">
                    <a:lumMod val="75000"/>
                  </a:schemeClr>
                </a:solidFill>
                <a:latin typeface="Bookman Old Style" pitchFamily="18" charset="0"/>
              </a:rPr>
              <a:t>SIŁOWNIA</a:t>
            </a:r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Bookman Old Style" pitchFamily="18" charset="0"/>
              <a:ea typeface="+mj-ea"/>
              <a:cs typeface="Tahoma" pitchFamily="34" charset="0"/>
            </a:endParaRP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 descr="zzzz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2657"/>
            <a:ext cx="6084168" cy="4972608"/>
          </a:xfrm>
          <a:prstGeom prst="rect">
            <a:avLst/>
          </a:prstGeom>
        </p:spPr>
      </p:pic>
      <p:sp>
        <p:nvSpPr>
          <p:cNvPr id="11" name="pole tekstowe 11"/>
          <p:cNvSpPr txBox="1">
            <a:spLocks noChangeArrowheads="1"/>
          </p:cNvSpPr>
          <p:nvPr/>
        </p:nvSpPr>
        <p:spPr bwMode="auto">
          <a:xfrm>
            <a:off x="6156176" y="953344"/>
            <a:ext cx="2987824" cy="356251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pl-PL" sz="500" b="1" i="0" dirty="0">
              <a:solidFill>
                <a:srgbClr val="FF0000"/>
              </a:solidFill>
              <a:latin typeface="Bookman Old Style" pitchFamily="18" charset="0"/>
              <a:cs typeface="Arial" pitchFamily="34" charset="0"/>
            </a:endParaRPr>
          </a:p>
          <a:p>
            <a:pPr>
              <a:defRPr/>
            </a:pPr>
            <a:r>
              <a:rPr lang="pl-PL" sz="1200" b="1" i="0" dirty="0">
                <a:solidFill>
                  <a:srgbClr val="FF0000"/>
                </a:solidFill>
                <a:latin typeface="Bookman Old Style" pitchFamily="18" charset="0"/>
                <a:cs typeface="Arial" pitchFamily="34" charset="0"/>
              </a:rPr>
              <a:t>              </a:t>
            </a:r>
            <a:r>
              <a:rPr lang="pl-PL" sz="1400" i="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3 osobowe pokoje   </a:t>
            </a:r>
          </a:p>
          <a:p>
            <a:pPr>
              <a:defRPr/>
            </a:pPr>
            <a:r>
              <a:rPr lang="pl-PL" sz="1400" i="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        mieszkalne</a:t>
            </a:r>
          </a:p>
          <a:p>
            <a:pPr>
              <a:defRPr/>
            </a:pPr>
            <a:endParaRPr lang="pl-PL" sz="300" i="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 algn="ctr">
              <a:defRPr/>
            </a:pPr>
            <a:endParaRPr lang="pl-PL" sz="800" i="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pl-PL" sz="1400" i="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         własna stołówka</a:t>
            </a:r>
          </a:p>
          <a:p>
            <a:pPr algn="ctr">
              <a:defRPr/>
            </a:pPr>
            <a:endParaRPr lang="pl-PL" sz="800" i="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 algn="ctr">
              <a:defRPr/>
            </a:pPr>
            <a:endParaRPr lang="pl-PL" sz="300" i="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>
              <a:defRPr/>
            </a:pPr>
            <a:r>
              <a:rPr lang="pl-PL" sz="1400" i="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przyjazna atmosfera</a:t>
            </a:r>
          </a:p>
          <a:p>
            <a:pPr>
              <a:defRPr/>
            </a:pPr>
            <a:endParaRPr lang="pl-PL" sz="300" i="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 algn="ctr">
              <a:defRPr/>
            </a:pPr>
            <a:endParaRPr lang="pl-PL" sz="800" i="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>
              <a:defRPr/>
            </a:pPr>
            <a:r>
              <a:rPr lang="pl-PL" sz="1400" i="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 wykwalifikowana kadra      </a:t>
            </a:r>
          </a:p>
          <a:p>
            <a:pPr>
              <a:defRPr/>
            </a:pPr>
            <a:r>
              <a:rPr lang="pl-PL" sz="1400" i="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       wychowawców</a:t>
            </a:r>
          </a:p>
          <a:p>
            <a:pPr>
              <a:defRPr/>
            </a:pPr>
            <a:endParaRPr lang="pl-PL" sz="500" i="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 algn="r">
              <a:defRPr/>
            </a:pPr>
            <a:endParaRPr lang="pl-PL" sz="300" i="0" dirty="0">
              <a:solidFill>
                <a:schemeClr val="bg1"/>
              </a:solidFill>
              <a:latin typeface="Bookman Old Style" pitchFamily="18" charset="0"/>
              <a:cs typeface="Arial" pitchFamily="34" charset="0"/>
            </a:endParaRPr>
          </a:p>
          <a:p>
            <a:pPr algn="ctr">
              <a:defRPr/>
            </a:pPr>
            <a:r>
              <a:rPr lang="pl-PL" sz="300" i="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                                 </a:t>
            </a:r>
            <a:r>
              <a:rPr lang="pl-PL" sz="1400" i="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o      opieka medyczna</a:t>
            </a:r>
          </a:p>
          <a:p>
            <a:pPr algn="ctr">
              <a:defRPr/>
            </a:pPr>
            <a:r>
              <a:rPr lang="pl-PL" sz="1400" i="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         i stomatologiczna </a:t>
            </a:r>
          </a:p>
          <a:p>
            <a:pPr algn="ctr">
              <a:lnSpc>
                <a:spcPct val="150000"/>
              </a:lnSpc>
              <a:defRPr/>
            </a:pPr>
            <a:r>
              <a:rPr lang="pl-PL" sz="100" i="0" dirty="0">
                <a:solidFill>
                  <a:srgbClr val="FF0000"/>
                </a:solidFill>
                <a:latin typeface="Bookman Old Style" pitchFamily="18" charset="0"/>
                <a:cs typeface="Arial" pitchFamily="34" charset="0"/>
              </a:rPr>
              <a:t>   </a:t>
            </a:r>
          </a:p>
          <a:p>
            <a:pPr algn="ctr">
              <a:lnSpc>
                <a:spcPct val="150000"/>
              </a:lnSpc>
              <a:defRPr/>
            </a:pPr>
            <a:endParaRPr lang="pl-PL" sz="500" b="1" i="0" dirty="0">
              <a:solidFill>
                <a:srgbClr val="FF0000"/>
              </a:solidFill>
              <a:latin typeface="Bookman Old Style" pitchFamily="18" charset="0"/>
              <a:cs typeface="Arial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pl-PL" sz="1100" b="1" i="0" u="sng" dirty="0">
                <a:solidFill>
                  <a:srgbClr val="FF0000"/>
                </a:solidFill>
                <a:latin typeface="Bookman Old Style" pitchFamily="18" charset="0"/>
                <a:cs typeface="Arial" pitchFamily="34" charset="0"/>
              </a:rPr>
              <a:t>DO DYSPOZYCJI WYCHOWANKÓW:</a:t>
            </a:r>
          </a:p>
          <a:p>
            <a:pPr algn="ctr">
              <a:lnSpc>
                <a:spcPct val="150000"/>
              </a:lnSpc>
              <a:defRPr/>
            </a:pPr>
            <a:r>
              <a:rPr lang="pl-PL" sz="1400" i="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         sala gimnastyczna, </a:t>
            </a:r>
          </a:p>
          <a:p>
            <a:pPr algn="r">
              <a:lnSpc>
                <a:spcPct val="150000"/>
              </a:lnSpc>
              <a:defRPr/>
            </a:pPr>
            <a:r>
              <a:rPr lang="pl-PL" sz="1400" i="0" dirty="0">
                <a:solidFill>
                  <a:schemeClr val="bg1"/>
                </a:solidFill>
                <a:latin typeface="Bookman Old Style" pitchFamily="18" charset="0"/>
                <a:cs typeface="Arial" pitchFamily="34" charset="0"/>
              </a:rPr>
              <a:t>siłownia, boiska sportowe</a:t>
            </a:r>
            <a:endParaRPr lang="pl-PL" sz="1050" b="1" dirty="0">
              <a:solidFill>
                <a:schemeClr val="bg1"/>
              </a:solidFill>
              <a:latin typeface="Bookman Old Style" pitchFamily="18" charset="0"/>
              <a:cs typeface="+mn-cs"/>
            </a:endParaRPr>
          </a:p>
        </p:txBody>
      </p:sp>
      <p:pic>
        <p:nvPicPr>
          <p:cNvPr id="14" name="Obraz 13" descr="h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980728"/>
            <a:ext cx="621778" cy="548680"/>
          </a:xfrm>
          <a:prstGeom prst="rect">
            <a:avLst/>
          </a:prstGeom>
        </p:spPr>
      </p:pic>
      <p:pic>
        <p:nvPicPr>
          <p:cNvPr id="16" name="Obraz 15" descr="IMG_20200531_124320-crop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4248" y="1556792"/>
            <a:ext cx="576064" cy="480054"/>
          </a:xfrm>
          <a:prstGeom prst="rect">
            <a:avLst/>
          </a:prstGeom>
        </p:spPr>
      </p:pic>
      <p:pic>
        <p:nvPicPr>
          <p:cNvPr id="17" name="Obraz 16" descr="IMG_20200531_124320-croph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2953862"/>
            <a:ext cx="577785" cy="475138"/>
          </a:xfrm>
          <a:prstGeom prst="rect">
            <a:avLst/>
          </a:prstGeom>
        </p:spPr>
      </p:pic>
      <p:pic>
        <p:nvPicPr>
          <p:cNvPr id="18" name="Obraz 17" descr="IMG_20200531_124320-crophh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2420888"/>
            <a:ext cx="533321" cy="482907"/>
          </a:xfrm>
          <a:prstGeom prst="rect">
            <a:avLst/>
          </a:prstGeom>
        </p:spPr>
      </p:pic>
      <p:pic>
        <p:nvPicPr>
          <p:cNvPr id="19" name="Obraz 18" descr="IMG_20200531_124320-crop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1916832"/>
            <a:ext cx="419684" cy="413420"/>
          </a:xfrm>
          <a:prstGeom prst="rect">
            <a:avLst/>
          </a:prstGeom>
        </p:spPr>
      </p:pic>
      <p:pic>
        <p:nvPicPr>
          <p:cNvPr id="20" name="Obraz 19" descr="sdd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3789040"/>
            <a:ext cx="576065" cy="658360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>
          <a:xfrm>
            <a:off x="6156176" y="692696"/>
            <a:ext cx="2987824" cy="338554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altLang="pl-PL" sz="1600" b="1" i="0" dirty="0">
                <a:solidFill>
                  <a:srgbClr val="FF0000"/>
                </a:solidFill>
                <a:latin typeface="Bookman Old Style" pitchFamily="18" charset="0"/>
                <a:ea typeface="+mj-ea"/>
                <a:cs typeface="+mj-cs"/>
              </a:rPr>
              <a:t>150 miejsc noclegowych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80"/>
          </a:xfrm>
          <a:solidFill>
            <a:srgbClr val="FF0000"/>
          </a:solidFill>
          <a:effectLst/>
        </p:spPr>
        <p:txBody>
          <a:bodyPr>
            <a:noAutofit/>
          </a:bodyPr>
          <a:lstStyle/>
          <a:p>
            <a:pPr algn="ctr"/>
            <a:r>
              <a:rPr lang="pl-PL" altLang="pl-PL" sz="2800" b="1" dirty="0">
                <a:solidFill>
                  <a:schemeClr val="tx1"/>
                </a:solidFill>
                <a:latin typeface="Bookman Old Style" pitchFamily="18" charset="0"/>
              </a:rPr>
              <a:t>Każdy może zamieszkać w naszym Internacie</a:t>
            </a:r>
            <a:br>
              <a:rPr lang="pl-PL" altLang="pl-PL" sz="2800" b="1" dirty="0">
                <a:solidFill>
                  <a:schemeClr val="tx1"/>
                </a:solidFill>
                <a:latin typeface="Bookman Old Style" pitchFamily="18" charset="0"/>
              </a:rPr>
            </a:br>
            <a:endParaRPr lang="pl-PL" sz="1400" dirty="0">
              <a:solidFill>
                <a:schemeClr val="tx1"/>
              </a:solidFill>
              <a:latin typeface="Bookman Old Style" pitchFamily="18" charset="0"/>
            </a:endParaRPr>
          </a:p>
        </p:txBody>
      </p:sp>
      <p:sp>
        <p:nvSpPr>
          <p:cNvPr id="13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24" name="Prostokąt 23"/>
          <p:cNvSpPr/>
          <p:nvPr/>
        </p:nvSpPr>
        <p:spPr>
          <a:xfrm>
            <a:off x="0" y="5775647"/>
            <a:ext cx="914400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altLang="pl-PL" sz="3100" i="0" dirty="0">
                <a:solidFill>
                  <a:srgbClr val="FFFF00"/>
                </a:solidFill>
                <a:latin typeface="Baskerville Old Face" pitchFamily="18" charset="0"/>
                <a:ea typeface="+mj-ea"/>
                <a:cs typeface="+mj-cs"/>
              </a:rPr>
              <a:t>Zapraszamy wszystkich uczniów, z innych szkół również.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77 -0.00832 L 3.33333E-6 -3.46519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8439E-6 L -3.61111E-6 0.07079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7078 L 0.00017 -0.0060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razmu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5569" y="1412776"/>
            <a:ext cx="7812863" cy="2232248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0" y="112474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200" i="0" dirty="0">
              <a:solidFill>
                <a:schemeClr val="tx1"/>
              </a:solidFill>
              <a:latin typeface="Comic Sans MS" pitchFamily="66" charset="0"/>
            </a:endParaRPr>
          </a:p>
          <a:p>
            <a:pPr algn="ctr"/>
            <a:r>
              <a:rPr lang="pl-PL" sz="1200" i="0" dirty="0">
                <a:solidFill>
                  <a:schemeClr val="tx1"/>
                </a:solidFill>
                <a:latin typeface="Bookman Old Style" pitchFamily="18" charset="0"/>
              </a:rPr>
              <a:t>.</a:t>
            </a:r>
            <a:endParaRPr lang="pl-PL" sz="2800" b="1" i="0" spc="-150" dirty="0">
              <a:ln w="19050">
                <a:solidFill>
                  <a:schemeClr val="bg1"/>
                </a:solidFill>
              </a:ln>
              <a:solidFill>
                <a:srgbClr val="FFFF00"/>
              </a:solidFill>
              <a:effectLst>
                <a:glow rad="101600">
                  <a:srgbClr val="0033CC">
                    <a:alpha val="6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1691680" y="4365104"/>
            <a:ext cx="7136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  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0" y="3717032"/>
            <a:ext cx="9144000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sz="1200" i="0" dirty="0">
              <a:latin typeface="Bookman Old Style" pitchFamily="18" charset="0"/>
            </a:endParaRPr>
          </a:p>
          <a:p>
            <a:pPr algn="ctr"/>
            <a:r>
              <a:rPr lang="pl-PL" sz="1700" i="0" dirty="0">
                <a:latin typeface="Bookman Old Style" pitchFamily="18" charset="0"/>
              </a:rPr>
              <a:t>Głównym celem projektu jest doskonalenie umiejętności zawodowych oraz interpersonalnych, zdobycie oraz poszerzenie doświadczeń zawodowych </a:t>
            </a:r>
          </a:p>
          <a:p>
            <a:pPr algn="ctr"/>
            <a:r>
              <a:rPr lang="pl-PL" sz="1700" i="0" dirty="0">
                <a:latin typeface="Bookman Old Style" pitchFamily="18" charset="0"/>
              </a:rPr>
              <a:t>w oparciu o staże zawodowe odbyte w Irlandii, w Szwecji.</a:t>
            </a:r>
          </a:p>
          <a:p>
            <a:pPr algn="ctr"/>
            <a:r>
              <a:rPr lang="pl-PL" sz="1700" i="0" dirty="0">
                <a:latin typeface="Bookman Old Style" pitchFamily="18" charset="0"/>
              </a:rPr>
              <a:t> Kolejne staże odbędą się w Chorwacji.</a:t>
            </a:r>
          </a:p>
          <a:p>
            <a:pPr algn="ctr"/>
            <a:endParaRPr lang="pl-PL" sz="1700" i="0" dirty="0">
              <a:latin typeface="Bookman Old Style" pitchFamily="18" charset="0"/>
            </a:endParaRPr>
          </a:p>
        </p:txBody>
      </p:sp>
      <p:pic>
        <p:nvPicPr>
          <p:cNvPr id="9" name="Picture 2" descr="20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16" y="5134851"/>
            <a:ext cx="9145016" cy="1174469"/>
          </a:xfrm>
          <a:prstGeom prst="rect">
            <a:avLst/>
          </a:prstGeom>
          <a:noFill/>
        </p:spPr>
      </p:pic>
      <p:sp>
        <p:nvSpPr>
          <p:cNvPr id="10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solidFill>
            <a:srgbClr val="00008A"/>
          </a:solidFill>
          <a:ln w="57150"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lvl="0" algn="ctr"/>
            <a:r>
              <a:rPr lang="pl-PL" sz="2400" i="0" dirty="0">
                <a:solidFill>
                  <a:schemeClr val="tx1"/>
                </a:solidFill>
                <a:latin typeface="Bookman Old Style" pitchFamily="18" charset="0"/>
              </a:rPr>
              <a:t>„ Praktyka zawodowa, staże zagraniczne współfinansowane w ramach programu Unii Europejskiej Erasmus+, </a:t>
            </a:r>
          </a:p>
          <a:p>
            <a:pPr lvl="0" algn="ctr"/>
            <a:r>
              <a:rPr lang="pl-PL" sz="2400" i="0" dirty="0">
                <a:solidFill>
                  <a:schemeClr val="tx1"/>
                </a:solidFill>
                <a:latin typeface="Bookman Old Style" pitchFamily="18" charset="0"/>
              </a:rPr>
              <a:t>uczniów Zespołu Szkół nr 5 w Sanoku” </a:t>
            </a:r>
            <a:endParaRPr lang="pl-PL" sz="1800" i="0" dirty="0">
              <a:solidFill>
                <a:schemeClr val="tx1"/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ransition spd="med">
    <p:cut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że być zdjęciem przedstawiającym 5 osób i tekst">
            <a:extLst>
              <a:ext uri="{FF2B5EF4-FFF2-40B4-BE49-F238E27FC236}">
                <a16:creationId xmlns:a16="http://schemas.microsoft.com/office/drawing/2014/main" id="{8495D539-9A3A-D706-0453-4E4ADA55A7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1960" cy="31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rak dostępnego opisu zdjęcia.">
            <a:extLst>
              <a:ext uri="{FF2B5EF4-FFF2-40B4-BE49-F238E27FC236}">
                <a16:creationId xmlns:a16="http://schemas.microsoft.com/office/drawing/2014/main" id="{0E43C861-700F-1E2E-8062-9A4645886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3" y="3158970"/>
            <a:ext cx="8172400" cy="406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oże być zdjęciem przedstawiającym 10 osób i tekst">
            <a:extLst>
              <a:ext uri="{FF2B5EF4-FFF2-40B4-BE49-F238E27FC236}">
                <a16:creationId xmlns:a16="http://schemas.microsoft.com/office/drawing/2014/main" id="{18C15929-8D04-73FC-EF21-7B29D598B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-3402157"/>
            <a:ext cx="4920844" cy="656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oże być zdjęciem przedstawiającym 4 osoby">
            <a:extLst>
              <a:ext uri="{FF2B5EF4-FFF2-40B4-BE49-F238E27FC236}">
                <a16:creationId xmlns:a16="http://schemas.microsoft.com/office/drawing/2014/main" id="{8BD6AE7D-B45C-76F4-EAC6-D80516FC1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5889" y="3158969"/>
            <a:ext cx="5414215" cy="406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462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 descr="nad morzem )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7447" y="3140968"/>
            <a:ext cx="4956553" cy="3712478"/>
          </a:xfrm>
          <a:prstGeom prst="rect">
            <a:avLst/>
          </a:prstGeom>
        </p:spPr>
      </p:pic>
      <p:pic>
        <p:nvPicPr>
          <p:cNvPr id="10" name="Obraz 9" descr="Wycieczka )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40968"/>
            <a:ext cx="4644009" cy="3478382"/>
          </a:xfrm>
          <a:prstGeom prst="rect">
            <a:avLst/>
          </a:prstGeom>
        </p:spPr>
      </p:pic>
      <p:pic>
        <p:nvPicPr>
          <p:cNvPr id="2054" name="Picture 6" descr="Obraz może zawierać: chmura, niebo, na zewnątrz i przyroda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6256" y="0"/>
            <a:ext cx="1944216" cy="3140373"/>
          </a:xfrm>
          <a:prstGeom prst="rect">
            <a:avLst/>
          </a:prstGeom>
          <a:noFill/>
        </p:spPr>
      </p:pic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pic>
        <p:nvPicPr>
          <p:cNvPr id="11" name="Obraz 10" descr="dyplomy...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393878" cy="3140968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4788024" y="3140968"/>
            <a:ext cx="37359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>
                <a:solidFill>
                  <a:srgbClr val="FFFF00"/>
                </a:solidFill>
                <a:latin typeface="Bookman Old Style" pitchFamily="18" charset="0"/>
              </a:rPr>
              <a:t>Nasze wspomnienia…</a:t>
            </a:r>
          </a:p>
        </p:txBody>
      </p:sp>
    </p:spTree>
  </p:cSld>
  <p:clrMapOvr>
    <a:masterClrMapping/>
  </p:clrMapOvr>
  <p:transition spd="med"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10"/>
          <p:cNvSpPr txBox="1"/>
          <p:nvPr/>
        </p:nvSpPr>
        <p:spPr>
          <a:xfrm>
            <a:off x="179512" y="2996952"/>
            <a:ext cx="7740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263">
              <a:lnSpc>
                <a:spcPct val="150000"/>
              </a:lnSpc>
              <a:buFont typeface="Wingdings" pitchFamily="2" charset="2"/>
              <a:buChar char="Ø"/>
            </a:pPr>
            <a:r>
              <a:rPr lang="pl-PL" altLang="pl-PL" sz="1400" dirty="0">
                <a:latin typeface="Comic Sans MS" pitchFamily="66" charset="0"/>
              </a:rPr>
              <a:t>  </a:t>
            </a:r>
            <a:r>
              <a:rPr lang="pl-PL" altLang="pl-PL" sz="1600" dirty="0">
                <a:latin typeface="Bookman Old Style" pitchFamily="18" charset="0"/>
              </a:rPr>
              <a:t>zarządza zakładem fryzjerskim</a:t>
            </a:r>
          </a:p>
          <a:p>
            <a:pPr marL="68263">
              <a:lnSpc>
                <a:spcPct val="150000"/>
              </a:lnSpc>
              <a:buFont typeface="Wingdings" pitchFamily="2" charset="2"/>
              <a:buChar char="Ø"/>
            </a:pPr>
            <a:r>
              <a:rPr lang="pl-PL" altLang="pl-PL" sz="1600" dirty="0">
                <a:latin typeface="Bookman Old Style" pitchFamily="18" charset="0"/>
              </a:rPr>
              <a:t>  świadczy usługi fryzjerskie wg najnowszych trendów </a:t>
            </a:r>
          </a:p>
          <a:p>
            <a:pPr marL="68263">
              <a:lnSpc>
                <a:spcPct val="150000"/>
              </a:lnSpc>
              <a:buFont typeface="Wingdings" pitchFamily="2" charset="2"/>
              <a:buChar char="Ø"/>
            </a:pPr>
            <a:r>
              <a:rPr lang="pl-PL" altLang="pl-PL" sz="1600" dirty="0">
                <a:latin typeface="Bookman Old Style" pitchFamily="18" charset="0"/>
              </a:rPr>
              <a:t>  projektuje i urządza zakład fryzjerski </a:t>
            </a:r>
          </a:p>
          <a:p>
            <a:pPr marL="68263">
              <a:lnSpc>
                <a:spcPct val="150000"/>
              </a:lnSpc>
              <a:buFont typeface="Wingdings" pitchFamily="2" charset="2"/>
              <a:buChar char="Ø"/>
            </a:pPr>
            <a:r>
              <a:rPr lang="pl-PL" altLang="pl-PL" sz="1600" dirty="0">
                <a:latin typeface="Bookman Old Style" pitchFamily="18" charset="0"/>
              </a:rPr>
              <a:t>  prowadzi promocję i marketing</a:t>
            </a:r>
          </a:p>
          <a:p>
            <a:pPr marL="68263">
              <a:lnSpc>
                <a:spcPct val="150000"/>
              </a:lnSpc>
              <a:buFont typeface="Wingdings" pitchFamily="2" charset="2"/>
              <a:buChar char="Ø"/>
            </a:pPr>
            <a:r>
              <a:rPr lang="pl-PL" altLang="pl-PL" sz="1600" dirty="0">
                <a:latin typeface="Bookman Old Style" pitchFamily="18" charset="0"/>
              </a:rPr>
              <a:t>  kieruje zespołem pracowniczym</a:t>
            </a:r>
          </a:p>
          <a:p>
            <a:pPr marL="68263">
              <a:lnSpc>
                <a:spcPct val="150000"/>
              </a:lnSpc>
              <a:buFont typeface="Wingdings" pitchFamily="2" charset="2"/>
              <a:buChar char="Ø"/>
            </a:pPr>
            <a:r>
              <a:rPr lang="pl-PL" altLang="pl-PL" sz="1600" dirty="0">
                <a:latin typeface="Bookman Old Style" pitchFamily="18" charset="0"/>
              </a:rPr>
              <a:t>  kontroluje przebieg świadczonych usług </a:t>
            </a:r>
          </a:p>
          <a:p>
            <a:pPr marL="68263">
              <a:lnSpc>
                <a:spcPct val="150000"/>
              </a:lnSpc>
              <a:buFont typeface="Wingdings" pitchFamily="2" charset="2"/>
              <a:buChar char="Ø"/>
            </a:pPr>
            <a:r>
              <a:rPr lang="pl-PL" altLang="pl-PL" sz="1600" dirty="0">
                <a:latin typeface="Bookman Old Style" pitchFamily="18" charset="0"/>
              </a:rPr>
              <a:t>  prowadzi zaopatrzenie</a:t>
            </a:r>
          </a:p>
          <a:p>
            <a:pPr marL="68263">
              <a:lnSpc>
                <a:spcPct val="150000"/>
              </a:lnSpc>
              <a:buFont typeface="Wingdings" pitchFamily="2" charset="2"/>
              <a:buChar char="Ø"/>
            </a:pPr>
            <a:r>
              <a:rPr lang="pl-PL" altLang="pl-PL" sz="1600" dirty="0">
                <a:latin typeface="Bookman Old Style" pitchFamily="18" charset="0"/>
              </a:rPr>
              <a:t>  prowadzi działalność szkoleniową i wychowawczą</a:t>
            </a:r>
          </a:p>
          <a:p>
            <a:pPr marL="68263">
              <a:lnSpc>
                <a:spcPct val="150000"/>
              </a:lnSpc>
              <a:buFont typeface="Wingdings" pitchFamily="2" charset="2"/>
              <a:buChar char="Ø"/>
            </a:pPr>
            <a:r>
              <a:rPr lang="pl-PL" altLang="pl-PL" sz="1600" dirty="0">
                <a:latin typeface="Bookman Old Style" pitchFamily="18" charset="0"/>
              </a:rPr>
              <a:t>  doradza w zakresie doboru modelu i kolorystyki fryzury</a:t>
            </a:r>
            <a:endParaRPr lang="pl-PL" altLang="pl-PL" sz="1800" dirty="0">
              <a:latin typeface="Bookman Old Style" pitchFamily="18" charset="0"/>
            </a:endParaRPr>
          </a:p>
        </p:txBody>
      </p:sp>
      <p:pic>
        <p:nvPicPr>
          <p:cNvPr id="5" name="Obraz 4" descr="A fryzj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070" y="188640"/>
            <a:ext cx="7245860" cy="2664296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9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</p:spTree>
  </p:cSld>
  <p:clrMapOvr>
    <a:masterClrMapping/>
  </p:clrMapOvr>
  <p:transition spd="med">
    <p:dissolv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55853685_2131812010243619_4120000842440900608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15816" y="4365104"/>
            <a:ext cx="2376264" cy="2232248"/>
          </a:xfrm>
          <a:prstGeom prst="rect">
            <a:avLst/>
          </a:prstGeom>
        </p:spPr>
      </p:pic>
      <p:pic>
        <p:nvPicPr>
          <p:cNvPr id="9" name="Obraz 8" descr="160337965_3806070936151043_3873131758677151447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7815" y="4005064"/>
            <a:ext cx="4296185" cy="2852936"/>
          </a:xfrm>
          <a:prstGeom prst="rect">
            <a:avLst/>
          </a:prstGeom>
        </p:spPr>
      </p:pic>
      <p:sp>
        <p:nvSpPr>
          <p:cNvPr id="3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pic>
        <p:nvPicPr>
          <p:cNvPr id="4" name="Obraz 3" descr="55546965_2131799180244902_6049053435997716480_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293096"/>
            <a:ext cx="2951312" cy="2183371"/>
          </a:xfrm>
          <a:prstGeom prst="rect">
            <a:avLst/>
          </a:prstGeom>
        </p:spPr>
      </p:pic>
      <p:pic>
        <p:nvPicPr>
          <p:cNvPr id="6" name="Obraz 5" descr="56368705_2140328982725255_452207301185503232_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0"/>
            <a:ext cx="3779912" cy="2834934"/>
          </a:xfrm>
          <a:prstGeom prst="rect">
            <a:avLst/>
          </a:prstGeom>
        </p:spPr>
      </p:pic>
      <p:pic>
        <p:nvPicPr>
          <p:cNvPr id="7" name="Obraz 6" descr="159732117_3806071896150947_1118082986487283862_n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0"/>
            <a:ext cx="3379984" cy="2245983"/>
          </a:xfrm>
          <a:prstGeom prst="rect">
            <a:avLst/>
          </a:prstGeom>
        </p:spPr>
      </p:pic>
      <p:pic>
        <p:nvPicPr>
          <p:cNvPr id="8" name="Obraz 7" descr="159975648_3806070909484379_1273702512519468009_n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724128" y="2204864"/>
            <a:ext cx="3419872" cy="2211710"/>
          </a:xfrm>
          <a:prstGeom prst="rect">
            <a:avLst/>
          </a:prstGeom>
        </p:spPr>
      </p:pic>
      <p:pic>
        <p:nvPicPr>
          <p:cNvPr id="11" name="Obraz 10" descr="187816893_4007232569368211_763001014249118342_n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36512" y="0"/>
            <a:ext cx="2679268" cy="4310336"/>
          </a:xfrm>
          <a:prstGeom prst="rect">
            <a:avLst/>
          </a:prstGeom>
        </p:spPr>
      </p:pic>
      <p:pic>
        <p:nvPicPr>
          <p:cNvPr id="10" name="Obraz 9" descr="188601418_4007230759368392_2980596283432540503_n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720" y="1700808"/>
            <a:ext cx="3672408" cy="2754306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277163759_4982083491883109_245587656756407324_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40152" y="3906434"/>
            <a:ext cx="3203848" cy="2618910"/>
          </a:xfrm>
          <a:prstGeom prst="rect">
            <a:avLst/>
          </a:prstGeom>
        </p:spPr>
      </p:pic>
      <p:pic>
        <p:nvPicPr>
          <p:cNvPr id="7" name="Obraz 6" descr="188785734_4007232112701590_6740360441518720697_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6096" y="3816424"/>
            <a:ext cx="1726290" cy="2852936"/>
          </a:xfrm>
          <a:prstGeom prst="rect">
            <a:avLst/>
          </a:prstGeom>
        </p:spPr>
      </p:pic>
      <p:pic>
        <p:nvPicPr>
          <p:cNvPr id="2" name="Obraz 1" descr="275790749_4946869345404524_2752542204834954849_n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862082"/>
            <a:ext cx="4031432" cy="2807278"/>
          </a:xfrm>
          <a:prstGeom prst="rect">
            <a:avLst/>
          </a:prstGeom>
        </p:spPr>
      </p:pic>
      <p:pic>
        <p:nvPicPr>
          <p:cNvPr id="3" name="Obraz 2" descr="275954988_4946869002071225_1865615583035521213_n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3944987"/>
            <a:ext cx="1800200" cy="2652365"/>
          </a:xfrm>
          <a:prstGeom prst="rect">
            <a:avLst/>
          </a:prstGeom>
        </p:spPr>
      </p:pic>
      <p:sp>
        <p:nvSpPr>
          <p:cNvPr id="6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pic>
        <p:nvPicPr>
          <p:cNvPr id="10" name="Obraz 9" descr="277757747_4996251773799614_8022382594354223141_n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4434627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/>
          <p:cNvSpPr txBox="1"/>
          <p:nvPr/>
        </p:nvSpPr>
        <p:spPr>
          <a:xfrm>
            <a:off x="785813" y="116632"/>
            <a:ext cx="7572375" cy="1118704"/>
          </a:xfrm>
          <a:prstGeom prst="rect">
            <a:avLst/>
          </a:prstGeom>
          <a:solidFill>
            <a:schemeClr val="tx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b="1" i="0" dirty="0">
                <a:solidFill>
                  <a:srgbClr val="FF0000"/>
                </a:solidFill>
                <a:latin typeface="Bookman Old Style" pitchFamily="18" charset="0"/>
                <a:cs typeface="+mn-cs"/>
              </a:rPr>
              <a:t>Dobry zawód to pewność jutra -</a:t>
            </a:r>
          </a:p>
          <a:p>
            <a:pPr algn="ctr">
              <a:lnSpc>
                <a:spcPct val="150000"/>
              </a:lnSpc>
              <a:defRPr/>
            </a:pPr>
            <a:r>
              <a:rPr lang="pl-PL" sz="3200" b="1" i="0" dirty="0">
                <a:solidFill>
                  <a:srgbClr val="FF0000"/>
                </a:solidFill>
                <a:latin typeface="Bookman Old Style" pitchFamily="18" charset="0"/>
                <a:cs typeface="+mn-cs"/>
              </a:rPr>
              <a:t>Fachowcy zawsze będą potrzebni!</a:t>
            </a:r>
          </a:p>
        </p:txBody>
      </p:sp>
      <p:pic>
        <p:nvPicPr>
          <p:cNvPr id="6" name="Obraz 5" descr="y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93064"/>
            <a:ext cx="9144000" cy="1847904"/>
          </a:xfrm>
          <a:prstGeom prst="rect">
            <a:avLst/>
          </a:prstGeom>
        </p:spPr>
      </p:pic>
      <p:sp>
        <p:nvSpPr>
          <p:cNvPr id="7" name="pole tekstowe 21"/>
          <p:cNvSpPr txBox="1">
            <a:spLocks noChangeArrowheads="1"/>
          </p:cNvSpPr>
          <p:nvPr/>
        </p:nvSpPr>
        <p:spPr bwMode="auto">
          <a:xfrm>
            <a:off x="395536" y="3266981"/>
            <a:ext cx="828092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altLang="pl-PL" sz="2800" i="0" dirty="0">
                <a:latin typeface="Bookman Old Style" pitchFamily="18" charset="0"/>
              </a:rPr>
              <a:t>Informacje o naborze dostępne </a:t>
            </a:r>
          </a:p>
          <a:p>
            <a:pPr algn="ctr"/>
            <a:r>
              <a:rPr lang="pl-PL" altLang="pl-PL" sz="2800" i="0" dirty="0">
                <a:latin typeface="Bookman Old Style" pitchFamily="18" charset="0"/>
              </a:rPr>
              <a:t> na stronie szkoły:</a:t>
            </a:r>
          </a:p>
        </p:txBody>
      </p:sp>
      <p:sp>
        <p:nvSpPr>
          <p:cNvPr id="9" name="pole tekstowe 8"/>
          <p:cNvSpPr txBox="1"/>
          <p:nvPr/>
        </p:nvSpPr>
        <p:spPr bwMode="auto">
          <a:xfrm>
            <a:off x="0" y="4315743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anchor="ctr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pl-PL" b="1" i="0" dirty="0">
                <a:ln w="50800"/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  <a:cs typeface="+mn-cs"/>
              </a:rPr>
              <a:t>www.zs5sanok.pl</a:t>
            </a:r>
            <a:endParaRPr lang="pl-PL" sz="2800" b="1" i="0" dirty="0">
              <a:ln w="50800"/>
              <a:solidFill>
                <a:schemeClr val="accent1">
                  <a:lumMod val="50000"/>
                </a:schemeClr>
              </a:solidFill>
              <a:latin typeface="Bookman Old Style" pitchFamily="18" charset="0"/>
              <a:cs typeface="+mn-cs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107504" y="5445224"/>
            <a:ext cx="295232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2400" i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Znajdziesz nas na </a:t>
            </a:r>
            <a:endParaRPr lang="pl-PL" sz="2400" i="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1" name="Picture 2" descr="Znalezione obrazy dla zapytania: fb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5249821"/>
            <a:ext cx="2092016" cy="1419539"/>
          </a:xfrm>
          <a:prstGeom prst="rect">
            <a:avLst/>
          </a:prstGeom>
          <a:noFill/>
        </p:spPr>
      </p:pic>
      <p:pic>
        <p:nvPicPr>
          <p:cNvPr id="6146" name="Picture 2" descr="Instagram Logo | Darmowy Wekto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5229200"/>
            <a:ext cx="1440160" cy="144016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480"/>
                            </p:stCondLst>
                            <p:childTnLst>
                              <p:par>
                                <p:cTn id="2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480"/>
                            </p:stCondLst>
                            <p:childTnLst>
                              <p:par>
                                <p:cTn id="2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287524" y="97468"/>
            <a:ext cx="8568952" cy="523220"/>
          </a:xfrm>
          <a:prstGeom prst="rect">
            <a:avLst/>
          </a:prstGeom>
          <a:solidFill>
            <a:schemeClr val="tx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2800" b="1" i="0" dirty="0">
                <a:solidFill>
                  <a:srgbClr val="FF0000"/>
                </a:solidFill>
                <a:latin typeface="Bookman Old Style" pitchFamily="18" charset="0"/>
              </a:rPr>
              <a:t>ZAPRASZAMY DO NASZEJ SZKOŁY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673678" y="2132856"/>
            <a:ext cx="57966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dirty="0">
                <a:latin typeface="Bookman Old Style" pitchFamily="18" charset="0"/>
              </a:rPr>
              <a:t>DZIĘKUJEMY ZA UWAGĘ </a:t>
            </a:r>
          </a:p>
        </p:txBody>
      </p:sp>
      <p:pic>
        <p:nvPicPr>
          <p:cNvPr id="7" name="Obraz 6" descr="17352336_1254787611279401_4339885577222960369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6" y="704739"/>
            <a:ext cx="9066929" cy="5676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5880"/>
          </a:xfrm>
          <a:solidFill>
            <a:schemeClr val="tx1">
              <a:alpha val="45000"/>
            </a:schemeClr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>
              <a:defRPr/>
            </a:pPr>
            <a:r>
              <a:rPr lang="pl-PL" sz="3200" b="1" dirty="0">
                <a:solidFill>
                  <a:srgbClr val="FF0000"/>
                </a:solidFill>
                <a:latin typeface="Bookman Old Style" pitchFamily="18" charset="0"/>
                <a:ea typeface="Tahoma" pitchFamily="34" charset="0"/>
                <a:cs typeface="Tahoma" pitchFamily="34" charset="0"/>
              </a:rPr>
              <a:t>Perspektywy zawodowe:</a:t>
            </a:r>
            <a:br>
              <a:rPr lang="pl-PL" sz="3200" b="1" dirty="0">
                <a:solidFill>
                  <a:srgbClr val="FF0000"/>
                </a:solidFill>
                <a:latin typeface="Bookman Old Style" pitchFamily="18" charset="0"/>
                <a:ea typeface="Tahoma" pitchFamily="34" charset="0"/>
                <a:cs typeface="Tahoma" pitchFamily="34" charset="0"/>
              </a:rPr>
            </a:br>
            <a:endParaRPr lang="pl-PL" sz="3200" b="1" dirty="0">
              <a:solidFill>
                <a:srgbClr val="FF0000"/>
              </a:solidFill>
              <a:latin typeface="Bookman Old Style" pitchFamily="18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531" name="Symbol zastępczy zawartości 2"/>
          <p:cNvSpPr>
            <a:spLocks noGrp="1"/>
          </p:cNvSpPr>
          <p:nvPr>
            <p:ph idx="1"/>
          </p:nvPr>
        </p:nvSpPr>
        <p:spPr>
          <a:xfrm>
            <a:off x="251520" y="4293096"/>
            <a:ext cx="8892481" cy="2088232"/>
          </a:xfrm>
        </p:spPr>
        <p:txBody>
          <a:bodyPr>
            <a:normAutofit fontScale="70000" lnSpcReduction="20000"/>
          </a:bodyPr>
          <a:lstStyle/>
          <a:p>
            <a:pPr marL="68263" indent="0">
              <a:buFont typeface="Wingdings" pitchFamily="2" charset="2"/>
              <a:buNone/>
              <a:defRPr/>
            </a:pPr>
            <a:endParaRPr lang="pl-PL" altLang="pl-PL" sz="105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pPr marL="68263" indent="0">
              <a:buFont typeface="Wingdings" pitchFamily="2" charset="2"/>
              <a:buNone/>
              <a:defRPr/>
            </a:pPr>
            <a:r>
              <a:rPr lang="pl-PL" altLang="pl-PL" sz="3600" b="1" dirty="0">
                <a:solidFill>
                  <a:srgbClr val="FFFF00"/>
                </a:solidFill>
                <a:latin typeface="Bookman Old Style" pitchFamily="18" charset="0"/>
              </a:rPr>
              <a:t>Technik usług fryzjerskich może pracować:</a:t>
            </a:r>
          </a:p>
          <a:p>
            <a:pPr marL="68263" indent="0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pl-PL" altLang="pl-PL" sz="2900" dirty="0">
                <a:latin typeface="Bookman Old Style" pitchFamily="18" charset="0"/>
              </a:rPr>
              <a:t>• w salonach fryzjerskich w Polsce i za granicą</a:t>
            </a:r>
          </a:p>
          <a:p>
            <a:pPr marL="68263" indent="0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pl-PL" altLang="pl-PL" sz="2900" dirty="0">
                <a:latin typeface="Bookman Old Style" pitchFamily="18" charset="0"/>
              </a:rPr>
              <a:t>• w teatrze, mediach, wysokiej klasy hotelach</a:t>
            </a:r>
          </a:p>
          <a:p>
            <a:pPr marL="68263" indent="0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pl-PL" altLang="pl-PL" sz="2900" dirty="0">
                <a:latin typeface="Bookman Old Style" pitchFamily="18" charset="0"/>
              </a:rPr>
              <a:t>• w pracowniach peruk, tresek i tupetów</a:t>
            </a:r>
          </a:p>
          <a:p>
            <a:pPr marL="68263" indent="0">
              <a:lnSpc>
                <a:spcPct val="120000"/>
              </a:lnSpc>
              <a:buFont typeface="Wingdings" pitchFamily="2" charset="2"/>
              <a:buNone/>
              <a:defRPr/>
            </a:pPr>
            <a:r>
              <a:rPr lang="pl-PL" altLang="pl-PL" sz="2900" dirty="0">
                <a:latin typeface="Bookman Old Style" pitchFamily="18" charset="0"/>
              </a:rPr>
              <a:t>• we własnym salonie fryzjerskim lub studiu stylizacji fryzur</a:t>
            </a:r>
          </a:p>
          <a:p>
            <a:pPr marL="68263" indent="0">
              <a:buFont typeface="Wingdings" pitchFamily="2" charset="2"/>
              <a:buNone/>
              <a:defRPr/>
            </a:pPr>
            <a:endParaRPr lang="pl-PL" altLang="pl-PL" sz="2400" b="1" dirty="0"/>
          </a:p>
        </p:txBody>
      </p:sp>
      <p:sp>
        <p:nvSpPr>
          <p:cNvPr id="8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4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10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  <p:pic>
        <p:nvPicPr>
          <p:cNvPr id="10" name="Obraz 9" descr="78161067_2592674704157345_2853488078603943936_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5088"/>
            <a:ext cx="2303438" cy="3456000"/>
          </a:xfrm>
          <a:prstGeom prst="rect">
            <a:avLst/>
          </a:prstGeom>
        </p:spPr>
      </p:pic>
      <p:pic>
        <p:nvPicPr>
          <p:cNvPr id="11" name="Obraz 10" descr="78339432_2592671504157665_4007172730179813376_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766884"/>
            <a:ext cx="2304000" cy="3454204"/>
          </a:xfrm>
          <a:prstGeom prst="rect">
            <a:avLst/>
          </a:prstGeom>
        </p:spPr>
      </p:pic>
      <p:pic>
        <p:nvPicPr>
          <p:cNvPr id="12" name="Obraz 11" descr="z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5489" y="764704"/>
            <a:ext cx="4608512" cy="3456384"/>
          </a:xfrm>
          <a:prstGeom prst="rect">
            <a:avLst/>
          </a:prstGeom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78182512_2592670947491054_1171155504794173440_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479711"/>
          </a:xfrm>
          <a:prstGeom prst="rect">
            <a:avLst/>
          </a:prstGeom>
        </p:spPr>
      </p:pic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</p:spTree>
  </p:cSld>
  <p:clrMapOvr>
    <a:masterClrMapping/>
  </p:clrMapOvr>
  <p:transition spd="med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78527322_2592669054157910_1835981794713796608_o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144001" cy="6478583"/>
          </a:xfrm>
          <a:prstGeom prst="rect">
            <a:avLst/>
          </a:prstGeom>
        </p:spPr>
      </p:pic>
      <p:sp>
        <p:nvSpPr>
          <p:cNvPr id="3" name="Symbol zastępczy stopki 3"/>
          <p:cNvSpPr>
            <a:spLocks noGrp="1"/>
          </p:cNvSpPr>
          <p:nvPr>
            <p:ph type="ftr" sz="quarter" idx="11"/>
          </p:nvPr>
        </p:nvSpPr>
        <p:spPr>
          <a:xfrm>
            <a:off x="0" y="6453336"/>
            <a:ext cx="9144000" cy="40466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pl-PL" sz="2000" b="1" i="0" dirty="0">
                <a:solidFill>
                  <a:srgbClr val="FF0000"/>
                </a:solidFill>
                <a:latin typeface="Bookman Old Style" pitchFamily="18" charset="0"/>
                <a:cs typeface="Angsana New" pitchFamily="18" charset="-34"/>
              </a:rPr>
              <a:t>www.zs5sanok.pl</a:t>
            </a:r>
            <a:endParaRPr lang="pl-PL" sz="1050" b="1" i="0" dirty="0">
              <a:solidFill>
                <a:srgbClr val="FF0000"/>
              </a:solidFill>
              <a:latin typeface="Bookman Old Style" pitchFamily="18" charset="0"/>
              <a:cs typeface="Angsana New" pitchFamily="18" charset="-34"/>
            </a:endParaRPr>
          </a:p>
        </p:txBody>
      </p:sp>
    </p:spTree>
  </p:cSld>
  <p:clrMapOvr>
    <a:masterClrMapping/>
  </p:clrMapOvr>
  <p:transition spd="med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zepływ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rzepły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rzepły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8646</TotalTime>
  <Words>1993</Words>
  <Application>Microsoft Office PowerPoint</Application>
  <PresentationFormat>Pokaz na ekranie (4:3)</PresentationFormat>
  <Paragraphs>428</Paragraphs>
  <Slides>63</Slides>
  <Notes>18</Notes>
  <HiddenSlides>0</HiddenSlides>
  <MMClips>1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63</vt:i4>
      </vt:variant>
    </vt:vector>
  </HeadingPairs>
  <TitlesOfParts>
    <vt:vector size="75" baseType="lpstr">
      <vt:lpstr>Agency FB</vt:lpstr>
      <vt:lpstr>Arial</vt:lpstr>
      <vt:lpstr>Arial Black</vt:lpstr>
      <vt:lpstr>Baskerville Old Face</vt:lpstr>
      <vt:lpstr>Bookman Old Style</vt:lpstr>
      <vt:lpstr>Calibri</vt:lpstr>
      <vt:lpstr>Comic Sans MS</vt:lpstr>
      <vt:lpstr>Tahoma</vt:lpstr>
      <vt:lpstr>Wingdings</vt:lpstr>
      <vt:lpstr>Wingdings 2</vt:lpstr>
      <vt:lpstr>Projekt niestandardowy</vt:lpstr>
      <vt:lpstr>Przepływ</vt:lpstr>
      <vt:lpstr>Prezentacja programu PowerPoint</vt:lpstr>
      <vt:lpstr>Prezentacja programu PowerPoint</vt:lpstr>
      <vt:lpstr>Prezentacja programu PowerPoint</vt:lpstr>
      <vt:lpstr>BRANŻOWA SZKOŁA I STOPNIA</vt:lpstr>
      <vt:lpstr>TECHNIKUM</vt:lpstr>
      <vt:lpstr>Prezentacja programu PowerPoint</vt:lpstr>
      <vt:lpstr>Perspektywy zawodowe: </vt:lpstr>
      <vt:lpstr>Prezentacja programu PowerPoint</vt:lpstr>
      <vt:lpstr>Prezentacja programu PowerPoint</vt:lpstr>
      <vt:lpstr>Prezentacja programu PowerPoint</vt:lpstr>
      <vt:lpstr>PODSTAWY KOSMETOLOGII</vt:lpstr>
      <vt:lpstr>Prezentacja programu PowerPoint</vt:lpstr>
      <vt:lpstr>Prezentacja programu PowerPoint</vt:lpstr>
      <vt:lpstr>Prezentacja programu PowerPoint</vt:lpstr>
      <vt:lpstr>Możliwości zatrudnienia:</vt:lpstr>
      <vt:lpstr>Organizujemy warsztaty, konkursy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Przyszłe miejsca pracy dla technika fotografii  i multimediów:</vt:lpstr>
      <vt:lpstr>Technik fotografii i multimediów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Zajęcia praktyczne techników budownictwa</vt:lpstr>
      <vt:lpstr>Prezentacja programu PowerPoint</vt:lpstr>
      <vt:lpstr>Prezentacja programu PowerPoint</vt:lpstr>
      <vt:lpstr>Monter zabudowy i robót wykończeniowych  w budownictwie</vt:lpstr>
      <vt:lpstr>Prezentacja programu PowerPoint</vt:lpstr>
      <vt:lpstr>Prezentacja programu PowerPoint</vt:lpstr>
      <vt:lpstr>Prezentacja programu PowerPoint</vt:lpstr>
      <vt:lpstr>Kształcenie pracowników młodocianych</vt:lpstr>
      <vt:lpstr>Prezentacja programu PowerPoint</vt:lpstr>
      <vt:lpstr>Prezentacja programu PowerPoint</vt:lpstr>
      <vt:lpstr>Prezentacja programu PowerPoint</vt:lpstr>
      <vt:lpstr>Prezentacja programu PowerPoint</vt:lpstr>
      <vt:lpstr>Każdy może zamieszkać w naszym Internacie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</dc:creator>
  <cp:lastModifiedBy>PC</cp:lastModifiedBy>
  <cp:revision>918</cp:revision>
  <dcterms:created xsi:type="dcterms:W3CDTF">2005-02-26T20:20:25Z</dcterms:created>
  <dcterms:modified xsi:type="dcterms:W3CDTF">2024-04-15T13:31:58Z</dcterms:modified>
</cp:coreProperties>
</file>