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05" r:id="rId2"/>
    <p:sldId id="259" r:id="rId3"/>
    <p:sldId id="262" r:id="rId4"/>
    <p:sldId id="263" r:id="rId5"/>
    <p:sldId id="265" r:id="rId6"/>
    <p:sldId id="30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304" r:id="rId21"/>
    <p:sldId id="280" r:id="rId22"/>
    <p:sldId id="281" r:id="rId23"/>
    <p:sldId id="285" r:id="rId24"/>
    <p:sldId id="286" r:id="rId25"/>
    <p:sldId id="287" r:id="rId26"/>
    <p:sldId id="282" r:id="rId27"/>
    <p:sldId id="283" r:id="rId28"/>
    <p:sldId id="284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6" r:id="rId44"/>
    <p:sldId id="307" r:id="rId45"/>
    <p:sldId id="308" r:id="rId46"/>
    <p:sldId id="309" r:id="rId47"/>
    <p:sldId id="310" r:id="rId4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73F6-7447-4C20-9357-7543B6C4438B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AB59-F159-40C8-9A01-5E78DAE52B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349914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73F6-7447-4C20-9357-7543B6C4438B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AB59-F159-40C8-9A01-5E78DAE52B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355906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73F6-7447-4C20-9357-7543B6C4438B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AB59-F159-40C8-9A01-5E78DAE52B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856698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73F6-7447-4C20-9357-7543B6C4438B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AB59-F159-40C8-9A01-5E78DAE52B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599084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73F6-7447-4C20-9357-7543B6C4438B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AB59-F159-40C8-9A01-5E78DAE52B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86822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73F6-7447-4C20-9357-7543B6C4438B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AB59-F159-40C8-9A01-5E78DAE52B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820002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73F6-7447-4C20-9357-7543B6C4438B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AB59-F159-40C8-9A01-5E78DAE52B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083441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73F6-7447-4C20-9357-7543B6C4438B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AB59-F159-40C8-9A01-5E78DAE52B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33959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73F6-7447-4C20-9357-7543B6C4438B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AB59-F159-40C8-9A01-5E78DAE52B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930525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73F6-7447-4C20-9357-7543B6C4438B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AB59-F159-40C8-9A01-5E78DAE52B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40837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73F6-7447-4C20-9357-7543B6C4438B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AB59-F159-40C8-9A01-5E78DAE52B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232491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B73F6-7447-4C20-9357-7543B6C4438B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3AB59-F159-40C8-9A01-5E78DAE52B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17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620688"/>
            <a:ext cx="3771937" cy="2879419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564572"/>
            <a:ext cx="2840361" cy="369247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3419872" y="3573016"/>
            <a:ext cx="44839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dirty="0">
                <a:latin typeface="Adobe Kaiti Std R" pitchFamily="18" charset="-128"/>
                <a:ea typeface="Adobe Kaiti Std R" pitchFamily="18" charset="-128"/>
                <a:cs typeface="Arial" panose="020B0604020202020204" pitchFamily="34" charset="0"/>
              </a:rPr>
              <a:t>IRLANDIA </a:t>
            </a:r>
            <a:endParaRPr lang="pl-PL" sz="4400" b="1" dirty="0" smtClean="0">
              <a:latin typeface="Adobe Kaiti Std R" pitchFamily="18" charset="-128"/>
              <a:ea typeface="Adobe Kaiti Std R" pitchFamily="18" charset="-128"/>
              <a:cs typeface="Arial" panose="020B0604020202020204" pitchFamily="34" charset="0"/>
            </a:endParaRPr>
          </a:p>
          <a:p>
            <a:r>
              <a:rPr lang="pl-PL" sz="4400" dirty="0" smtClean="0">
                <a:latin typeface="Arial" panose="020B0604020202020204" pitchFamily="34" charset="0"/>
                <a:ea typeface="Adobe Kaiti Std R" pitchFamily="18" charset="-128"/>
                <a:cs typeface="Arial" panose="020B0604020202020204" pitchFamily="34" charset="0"/>
              </a:rPr>
              <a:t>Staż </a:t>
            </a:r>
            <a:r>
              <a:rPr lang="pl-PL" sz="4400" dirty="0">
                <a:latin typeface="Arial" panose="020B0604020202020204" pitchFamily="34" charset="0"/>
                <a:ea typeface="Adobe Kaiti Std R" pitchFamily="18" charset="-128"/>
                <a:cs typeface="Arial" panose="020B0604020202020204" pitchFamily="34" charset="0"/>
              </a:rPr>
              <a:t>zagraniczny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724" y="5949280"/>
            <a:ext cx="5760998" cy="739868"/>
          </a:xfrm>
          <a:prstGeom prst="rect">
            <a:avLst/>
          </a:prstGeom>
        </p:spPr>
      </p:pic>
      <p:pic>
        <p:nvPicPr>
          <p:cNvPr id="10" name="Obraz 9" descr="powers naglowek 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8134" y="5965883"/>
            <a:ext cx="6567170" cy="72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12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Spotkania szkoleniowe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1484785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192" y="2636912"/>
            <a:ext cx="4295288" cy="3221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112" y="836712"/>
            <a:ext cx="1560998" cy="156099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838" y="5879276"/>
            <a:ext cx="5760998" cy="7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Spotkania z pracodawcami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930568"/>
            <a:ext cx="4372478" cy="3279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5" y="1412776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118132"/>
            <a:ext cx="5760998" cy="7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l-PL" dirty="0" smtClean="0"/>
              <a:t>Fototechnik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pl-PL" sz="2100" dirty="0" smtClean="0"/>
              <a:t>Poznanie przepisów BHP i p-</a:t>
            </a:r>
            <a:r>
              <a:rPr lang="pl-PL" sz="2100" dirty="0" err="1" smtClean="0"/>
              <a:t>poż</a:t>
            </a:r>
            <a:r>
              <a:rPr lang="pl-PL" sz="2100" dirty="0" smtClean="0"/>
              <a:t>, oraz zasad udzielania pierwszej pomocy, </a:t>
            </a:r>
          </a:p>
          <a:p>
            <a:pPr marL="514350" indent="-514350" algn="just">
              <a:buAutoNum type="arabicPeriod"/>
            </a:pPr>
            <a:r>
              <a:rPr lang="pl-PL" sz="2100" dirty="0" smtClean="0"/>
              <a:t>Poznanie zakresu prac na poszczególnych stanowiskach w firmie fotograficznej, </a:t>
            </a:r>
          </a:p>
          <a:p>
            <a:pPr marL="514350" indent="-514350" algn="just">
              <a:buAutoNum type="arabicPeriod"/>
            </a:pPr>
            <a:r>
              <a:rPr lang="pl-PL" sz="2100" dirty="0" smtClean="0"/>
              <a:t>Poznanie zasad wykonywania zdjęć produktowych, portretowych oraz do dokumentów w praktyce, </a:t>
            </a:r>
          </a:p>
          <a:p>
            <a:pPr marL="514350" indent="-514350" algn="just">
              <a:buAutoNum type="arabicPeriod"/>
            </a:pPr>
            <a:r>
              <a:rPr lang="pl-PL" sz="2100" dirty="0" smtClean="0"/>
              <a:t>Przygotowywanie planu zdjęciowego i posługiwanie się sprzętem i akcesoriami w studiu fotograficznym, </a:t>
            </a:r>
          </a:p>
          <a:p>
            <a:pPr marL="514350" indent="-514350" algn="just">
              <a:buAutoNum type="arabicPeriod"/>
            </a:pPr>
            <a:r>
              <a:rPr lang="pl-PL" sz="2100" dirty="0" smtClean="0"/>
              <a:t>Dobieranie ustawień aparatu, </a:t>
            </a:r>
          </a:p>
          <a:p>
            <a:pPr marL="514350" indent="-514350" algn="just">
              <a:buAutoNum type="arabicPeriod"/>
            </a:pPr>
            <a:r>
              <a:rPr lang="pl-PL" sz="2100" dirty="0" smtClean="0"/>
              <a:t>Znajomość techniki rejestracji materiału do postaci cyfrowej, </a:t>
            </a:r>
          </a:p>
          <a:p>
            <a:pPr marL="514350" indent="-514350" algn="just">
              <a:buAutoNum type="arabicPeriod"/>
            </a:pPr>
            <a:r>
              <a:rPr lang="pl-PL" sz="2100" dirty="0" smtClean="0"/>
              <a:t>Znajomość sposobów obróbki fotografii w programie graficznym (fotomontaż, retusz, automatyzacja obróbki),</a:t>
            </a:r>
          </a:p>
          <a:p>
            <a:pPr marL="514350" indent="-514350" algn="just">
              <a:buAutoNum type="arabicPeriod"/>
            </a:pPr>
            <a:r>
              <a:rPr lang="pl-PL" sz="2100" dirty="0"/>
              <a:t>P</a:t>
            </a:r>
            <a:r>
              <a:rPr lang="pl-PL" sz="2100" dirty="0" smtClean="0"/>
              <a:t>oznanie sposobów archiwizacji fotografii, sposobów przygotowania fotografii do publikacji internetowych i elektronicznych oraz publikacja projektów,</a:t>
            </a: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l-PL" dirty="0" smtClean="0"/>
              <a:t>Fototechnik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147825"/>
            <a:ext cx="8229600" cy="4525963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 startAt="9"/>
            </a:pPr>
            <a:r>
              <a:rPr lang="pl-PL" sz="2100" dirty="0" smtClean="0"/>
              <a:t>Umiejętność korzystania z narzędzi oprogramowania do tworzenia elementów graficznych, </a:t>
            </a:r>
          </a:p>
          <a:p>
            <a:pPr marL="514350" indent="-514350" algn="just">
              <a:buAutoNum type="arabicPeriod" startAt="9"/>
            </a:pPr>
            <a:r>
              <a:rPr lang="pl-PL" sz="2100" dirty="0"/>
              <a:t> </a:t>
            </a:r>
            <a:r>
              <a:rPr lang="pl-PL" sz="2100" dirty="0" smtClean="0"/>
              <a:t>Znajomość konsekwencji wynikających z nieprzestrzegania przepisów o ochronie  danych osobowych, ochronie wizerunku oraz przepisów prawa podatkowego i prawa autorskiego.</a:t>
            </a:r>
            <a:endParaRPr lang="pl-PL" sz="21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79" y="2981753"/>
            <a:ext cx="7116605" cy="3558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l-PL" dirty="0" smtClean="0"/>
              <a:t>Fototechnik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5" y="980728"/>
            <a:ext cx="4632227" cy="3474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4463169"/>
            <a:ext cx="4608386" cy="2304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940" y="1484784"/>
            <a:ext cx="3707904" cy="247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4518292"/>
            <a:ext cx="1822974" cy="182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-55956"/>
            <a:ext cx="8229600" cy="1143000"/>
          </a:xfrm>
        </p:spPr>
        <p:txBody>
          <a:bodyPr/>
          <a:lstStyle/>
          <a:p>
            <a:r>
              <a:rPr lang="pl-PL" dirty="0" smtClean="0"/>
              <a:t>Fototechnik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836712"/>
            <a:ext cx="51845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537012"/>
            <a:ext cx="4427983" cy="3320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1052736"/>
            <a:ext cx="1973576" cy="214292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812"/>
            <a:ext cx="4716016" cy="60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316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Technik żywienia i usług </a:t>
            </a:r>
            <a:b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gastronomicznych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pl-PL" sz="2100" dirty="0" smtClean="0"/>
              <a:t>Poznanie przepisów BHP i p-</a:t>
            </a:r>
            <a:r>
              <a:rPr lang="pl-PL" sz="2100" dirty="0" err="1" smtClean="0"/>
              <a:t>poż</a:t>
            </a:r>
            <a:r>
              <a:rPr lang="pl-PL" sz="2100" dirty="0" smtClean="0"/>
              <a:t>,</a:t>
            </a:r>
          </a:p>
          <a:p>
            <a:pPr marL="514350" indent="-514350" algn="just">
              <a:buAutoNum type="arabicPeriod"/>
            </a:pPr>
            <a:r>
              <a:rPr lang="pl-PL" sz="2100" dirty="0" smtClean="0"/>
              <a:t> Poznanie przepisów żywienia zbiorowego oraz specyfiki pracy na różnych stanowiskach, </a:t>
            </a:r>
          </a:p>
          <a:p>
            <a:pPr marL="514350" indent="-514350" algn="just">
              <a:buAutoNum type="arabicPeriod"/>
            </a:pPr>
            <a:r>
              <a:rPr lang="pl-PL" sz="2100" dirty="0" smtClean="0"/>
              <a:t>Poznanie zasad magazynowania i obróbki wstępnej surowców pochodzenia roślinnego i zwierzęcego, </a:t>
            </a:r>
          </a:p>
          <a:p>
            <a:pPr marL="514350" indent="-514350" algn="just">
              <a:buAutoNum type="arabicPeriod"/>
            </a:pPr>
            <a:r>
              <a:rPr lang="pl-PL" sz="2100" dirty="0" smtClean="0"/>
              <a:t>Sporządzanie zestawów śniadaniowych </a:t>
            </a:r>
          </a:p>
          <a:p>
            <a:pPr marL="514350" indent="-514350" algn="just">
              <a:buAutoNum type="arabicPeriod"/>
            </a:pPr>
            <a:r>
              <a:rPr lang="pl-PL" sz="2100" dirty="0" smtClean="0"/>
              <a:t>Sporządzanie potraw w tym dań regionalnych, zup, sosów, dań mięsnych, </a:t>
            </a:r>
          </a:p>
          <a:p>
            <a:pPr marL="514350" indent="-514350" algn="just">
              <a:buAutoNum type="arabicPeriod"/>
            </a:pPr>
            <a:r>
              <a:rPr lang="pl-PL" sz="2100" dirty="0" smtClean="0"/>
              <a:t>Sporządzanie zakąsek zimnych, surówek i sałatek oraz napojów, </a:t>
            </a:r>
          </a:p>
          <a:p>
            <a:pPr marL="514350" indent="-514350" algn="just">
              <a:buAutoNum type="arabicPeriod"/>
            </a:pPr>
            <a:r>
              <a:rPr lang="pl-PL" sz="2100" dirty="0" smtClean="0"/>
              <a:t>Sortowanie i zagospodarowywanie odpadów kuchennych zgodnie z zasadami,</a:t>
            </a:r>
          </a:p>
          <a:p>
            <a:pPr marL="514350" indent="-514350" algn="just">
              <a:buAutoNum type="arabicPeriod"/>
            </a:pPr>
            <a:r>
              <a:rPr lang="pl-PL" sz="2100" dirty="0" smtClean="0"/>
              <a:t>Sporządzanie zakąsek gorących, </a:t>
            </a:r>
          </a:p>
          <a:p>
            <a:pPr marL="514350" indent="-514350" algn="just">
              <a:buAutoNum type="arabicPeriod"/>
            </a:pPr>
            <a:r>
              <a:rPr lang="pl-PL" sz="2100" dirty="0" smtClean="0"/>
              <a:t>Poznanie zasad utrzymania higieny w kuchni,</a:t>
            </a:r>
            <a:endParaRPr lang="pl-PL" sz="21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12638" y="5163986"/>
            <a:ext cx="1633007" cy="163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Technik żywienia i usług</a:t>
            </a:r>
            <a:b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gastronomicznych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 startAt="10"/>
            </a:pPr>
            <a:r>
              <a:rPr 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Sporządzanie jadłospisów z uwzględnieniem kuchni regionalnej, </a:t>
            </a:r>
          </a:p>
          <a:p>
            <a:pPr marL="0" indent="0">
              <a:buNone/>
            </a:pPr>
            <a:r>
              <a:rPr 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11. Przygotowywanie sali konsumpcyjnej na różne pory dnia i dla     różnych grup, </a:t>
            </a:r>
          </a:p>
          <a:p>
            <a:pPr marL="0" indent="0">
              <a:buNone/>
            </a:pPr>
            <a:r>
              <a:rPr 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12.  Poznanie zasad przyjmowania zamówień, technik podawania             do      stołu i zbierania naczyń, </a:t>
            </a:r>
          </a:p>
          <a:p>
            <a:pPr marL="0" indent="0">
              <a:buNone/>
            </a:pPr>
            <a:r>
              <a:rPr 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13.  Obsługiwanie konsumenta.</a:t>
            </a:r>
            <a:endParaRPr lang="pl-PL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10807"/>
            <a:ext cx="4139952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73234"/>
            <a:ext cx="4716016" cy="60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Technik żywienia i usług</a:t>
            </a:r>
            <a:b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gastronomicznych</a:t>
            </a:r>
            <a:endParaRPr lang="pl-PL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10" y="2439869"/>
            <a:ext cx="2204335" cy="2939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658" y="1757961"/>
            <a:ext cx="2715766" cy="362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785285"/>
            <a:ext cx="3543858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2262"/>
            <a:ext cx="5364088" cy="68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Technik żywienia i usług</a:t>
            </a:r>
            <a:b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gastronomicznych</a:t>
            </a:r>
            <a:endParaRPr lang="pl-PL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772816"/>
            <a:ext cx="4815166" cy="2708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595" y="3645024"/>
            <a:ext cx="389992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5344"/>
            <a:ext cx="5004048" cy="642655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345752"/>
            <a:ext cx="2065055" cy="206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759"/>
            <a:ext cx="9144000" cy="689438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827584" y="1412776"/>
            <a:ext cx="77631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/>
              <a:t>Projekt </a:t>
            </a:r>
            <a:r>
              <a:rPr lang="pl-PL" sz="2800" b="1" i="1" dirty="0"/>
              <a:t>Irlandzkie praktyki zawodowe uczniów Zespołu Szkół nr 5 w Sanoku źródłem aktywności na rynku pracy</a:t>
            </a:r>
            <a:r>
              <a:rPr lang="pl-PL" sz="2800" b="1" dirty="0"/>
              <a:t> </a:t>
            </a:r>
            <a:r>
              <a:rPr lang="pl-PL" sz="2800" dirty="0"/>
              <a:t>nr  </a:t>
            </a:r>
            <a:r>
              <a:rPr lang="pl-PL" sz="2800" b="1" dirty="0"/>
              <a:t>2018-1-PL01-KA102-049899</a:t>
            </a:r>
            <a:endParaRPr lang="pl-PL" sz="2800" dirty="0"/>
          </a:p>
          <a:p>
            <a:pPr algn="ctr"/>
            <a:r>
              <a:rPr lang="pl-PL" sz="2800" dirty="0"/>
              <a:t>realizowany w  ramach</a:t>
            </a:r>
            <a:r>
              <a:rPr lang="pl-PL" sz="2800" b="1" dirty="0"/>
              <a:t> </a:t>
            </a:r>
            <a:r>
              <a:rPr lang="pl-PL" sz="2800" dirty="0"/>
              <a:t>projektu pn. </a:t>
            </a:r>
            <a:r>
              <a:rPr lang="pl-PL" sz="2800" b="1" i="1" dirty="0"/>
              <a:t>Ponadnarodowa mobilność uczniów </a:t>
            </a:r>
            <a:br>
              <a:rPr lang="pl-PL" sz="2800" b="1" i="1" dirty="0"/>
            </a:br>
            <a:r>
              <a:rPr lang="pl-PL" sz="2800" b="1" i="1" dirty="0"/>
              <a:t>i absolwentów oraz kadry kształcenia zawodowego</a:t>
            </a:r>
            <a:r>
              <a:rPr lang="pl-PL" sz="2800" b="1" dirty="0"/>
              <a:t/>
            </a:r>
            <a:br>
              <a:rPr lang="pl-PL" sz="2800" b="1" dirty="0"/>
            </a:br>
            <a:r>
              <a:rPr lang="pl-PL" sz="2800" dirty="0"/>
              <a:t>ze środków</a:t>
            </a:r>
            <a:r>
              <a:rPr lang="pl-PL" sz="2800" b="1" dirty="0"/>
              <a:t> POWER </a:t>
            </a:r>
            <a:r>
              <a:rPr lang="pl-PL" sz="2800" dirty="0"/>
              <a:t>na zasadach</a:t>
            </a:r>
            <a:r>
              <a:rPr lang="pl-PL" sz="2800" b="1" dirty="0"/>
              <a:t> Programu Erasmus+</a:t>
            </a:r>
            <a:endParaRPr lang="pl-PL" sz="28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156" y="6118132"/>
            <a:ext cx="5760998" cy="7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36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31629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Technik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obsługi turystycznej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251520" y="1174629"/>
            <a:ext cx="8229600" cy="499715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1900" dirty="0" smtClean="0"/>
              <a:t>Poznanie przepisów BHP i p-</a:t>
            </a:r>
            <a:r>
              <a:rPr lang="pl-PL" sz="1900" dirty="0" err="1" smtClean="0"/>
              <a:t>poż</a:t>
            </a:r>
            <a:r>
              <a:rPr lang="pl-PL" sz="1900" dirty="0" smtClean="0"/>
              <a:t>, </a:t>
            </a:r>
            <a:r>
              <a:rPr lang="pl-PL" sz="1900" dirty="0"/>
              <a:t>, ochrony środowiska, a także przepisów dotyczącymi turystyki oraz </a:t>
            </a:r>
            <a:r>
              <a:rPr lang="pl-PL" sz="1900" dirty="0" smtClean="0"/>
              <a:t>poznanie miejsca </a:t>
            </a:r>
            <a:r>
              <a:rPr lang="pl-PL" sz="1900" dirty="0"/>
              <a:t>odbywania </a:t>
            </a:r>
            <a:r>
              <a:rPr lang="pl-PL" sz="1900" dirty="0" smtClean="0"/>
              <a:t>stażu,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1900" dirty="0" smtClean="0"/>
              <a:t> </a:t>
            </a:r>
            <a:r>
              <a:rPr lang="pl-PL" sz="1900" dirty="0"/>
              <a:t>Poznanie zasad bezpośredniej obsługi klienta z wykorzystaniem języka obcego w </a:t>
            </a:r>
            <a:r>
              <a:rPr lang="pl-PL" sz="1900" dirty="0" smtClean="0"/>
              <a:t>pracy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1900" dirty="0"/>
              <a:t>Wykorzystanie języka obcego w pracy, stosowanie zasad korespondencji służbowej</a:t>
            </a:r>
            <a:r>
              <a:rPr lang="pl-PL" sz="1900" dirty="0" smtClean="0"/>
              <a:t>, </a:t>
            </a:r>
            <a:endParaRPr lang="pl-PL" sz="1900" dirty="0"/>
          </a:p>
          <a:p>
            <a:pPr marL="457200" indent="-457200" algn="just">
              <a:buFont typeface="+mj-lt"/>
              <a:buAutoNum type="arabicPeriod"/>
            </a:pPr>
            <a:r>
              <a:rPr lang="pl-PL" sz="1900" dirty="0" smtClean="0"/>
              <a:t>Zapoznanie </a:t>
            </a:r>
            <a:r>
              <a:rPr lang="pl-PL" sz="1900" dirty="0"/>
              <a:t>się z ofertą działalności firmy – planowanie promocji produktu turystycznego: zasady </a:t>
            </a:r>
            <a:r>
              <a:rPr lang="pl-PL" sz="1900" dirty="0" smtClean="0"/>
              <a:t>marketingu, reklamy</a:t>
            </a:r>
            <a:r>
              <a:rPr lang="pl-PL" sz="1900" dirty="0"/>
              <a:t>, promocji imprez i usług turystycznych – sporządzanie ulotek </a:t>
            </a:r>
            <a:r>
              <a:rPr lang="pl-PL" sz="1900" dirty="0" smtClean="0"/>
              <a:t>reklamowych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1900" dirty="0"/>
              <a:t>Analiza regulacji prawnych dotyczących bazy obiektów turystycznych </a:t>
            </a:r>
            <a:r>
              <a:rPr lang="pl-PL" sz="1900" dirty="0" smtClean="0"/>
              <a:t>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1900" dirty="0"/>
              <a:t>Zapoznanie z zasadami planowania imprezy turystycznej/ bankietu, konferencji, spotkania</a:t>
            </a:r>
            <a:r>
              <a:rPr lang="pl-PL" sz="1900" dirty="0" smtClean="0"/>
              <a:t>/,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1900" dirty="0"/>
              <a:t>Ćwiczenia teoretyczne w sporządzaniu programów </a:t>
            </a:r>
            <a:r>
              <a:rPr lang="pl-PL" sz="1900" dirty="0" smtClean="0"/>
              <a:t>wycieczek                               z </a:t>
            </a:r>
            <a:r>
              <a:rPr lang="pl-PL" sz="1900" dirty="0"/>
              <a:t>uwzględnieniem atrakcji turystycznych </a:t>
            </a:r>
            <a:r>
              <a:rPr lang="pl-PL" sz="1900" dirty="0" smtClean="0"/>
              <a:t>Irlandii</a:t>
            </a:r>
            <a:endParaRPr lang="pl-PL" sz="1900" dirty="0"/>
          </a:p>
          <a:p>
            <a:pPr marL="457200" indent="-457200" algn="just">
              <a:buFont typeface="+mj-lt"/>
              <a:buAutoNum type="arabicPeriod"/>
            </a:pPr>
            <a:r>
              <a:rPr lang="pl-PL" sz="1900" dirty="0" smtClean="0"/>
              <a:t>Ćwiczenia </a:t>
            </a:r>
            <a:r>
              <a:rPr lang="pl-PL" sz="1900" dirty="0"/>
              <a:t>w </a:t>
            </a:r>
            <a:r>
              <a:rPr lang="pl-PL" sz="1900" dirty="0" smtClean="0"/>
              <a:t>recepcji i obsłudze klienta</a:t>
            </a:r>
            <a:r>
              <a:rPr lang="pl-PL" sz="1900" dirty="0"/>
              <a:t> - kultura </a:t>
            </a:r>
            <a:r>
              <a:rPr lang="pl-PL" sz="1900" dirty="0" smtClean="0"/>
              <a:t>osobista		             </a:t>
            </a:r>
            <a:r>
              <a:rPr lang="pl-PL" sz="1900" dirty="0"/>
              <a:t>i etyka zawodowa pracowników obsługi, higiena i ubiór </a:t>
            </a:r>
            <a:r>
              <a:rPr lang="pl-PL" sz="1900" dirty="0" smtClean="0"/>
              <a:t>.</a:t>
            </a:r>
            <a:endParaRPr lang="pl-PL" sz="19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65284" y="5251229"/>
            <a:ext cx="1606771" cy="160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19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echnik organizacji turystyki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1147826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410807"/>
            <a:ext cx="4188212" cy="3141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527" y="1124744"/>
            <a:ext cx="2585395" cy="3447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826" y="1124744"/>
            <a:ext cx="1840941" cy="199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79532" y="1073494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Druga grupa - zawody: </a:t>
            </a:r>
          </a:p>
          <a:p>
            <a:pPr algn="ctr"/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technik usług fryzjerskich, </a:t>
            </a:r>
          </a:p>
          <a:p>
            <a:pPr algn="ctr"/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technik budownictwa,</a:t>
            </a:r>
          </a:p>
          <a:p>
            <a:pPr algn="ctr"/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technik geodeta; </a:t>
            </a:r>
          </a:p>
          <a:p>
            <a:pPr algn="ctr"/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termin: 05.05.2019 - 18.05.2019 r.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513" y="5661248"/>
            <a:ext cx="5760998" cy="7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Podróż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96752"/>
            <a:ext cx="3593373" cy="2695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371929"/>
            <a:ext cx="2520280" cy="336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448" y="816697"/>
            <a:ext cx="3165816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437110"/>
            <a:ext cx="1849031" cy="184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Spotkania szkoleniowe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47825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1401">
            <a:off x="4283968" y="1059272"/>
            <a:ext cx="4032448" cy="537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118132"/>
            <a:ext cx="5760998" cy="7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4674"/>
            <a:ext cx="8229600" cy="1143000"/>
          </a:xfrm>
        </p:spPr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Spotkania z pracodawcami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80" y="1052736"/>
            <a:ext cx="4646645" cy="34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4205240"/>
            <a:ext cx="4716016" cy="265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7" y="1052736"/>
            <a:ext cx="2260381" cy="3019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2954">
            <a:off x="539552" y="4894572"/>
            <a:ext cx="3079210" cy="193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Technik budownictwa </a:t>
            </a:r>
            <a:b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i technik geodeta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147825"/>
            <a:ext cx="8229600" cy="4525963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Poznanie podstawowych zasad dotyczących prac geodezyjnych w Irlandii,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Zapoznanie ze specyfiką pomiarów terenowych w Irlandii i wzorców pożądanych efektów pomiarów,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Wykonywanie podstawowych elementów pomiarów geodezyjnych z wykorzystaniem tachimetru i stacji pomiarowej GPS,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Poznanie sposobów opracowania dokumentacji pomiarowej i podstawowych technik komputerowych opracowań geodezyjnych,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Nabycie wiedzy w zakresie organizacji stanowisk do prowadzenia prac budowlanych,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Poznanie kompetencji pracowników zatrudnionych na budowie,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Poznanie wymagań w zakresie jakości wykonywanych prac,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6118132"/>
            <a:ext cx="5760998" cy="7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Technik budownictwa </a:t>
            </a:r>
            <a:b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i technik geodeta</a:t>
            </a:r>
            <a:endParaRPr lang="pl-PL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8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Określanie rodzaju wykonywanych robót i sposobu ich prowadzenia, </a:t>
            </a:r>
          </a:p>
          <a:p>
            <a:pPr marL="514350" indent="-514350">
              <a:buAutoNum type="arabicPeriod" startAt="8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Wykonywanie podstawowych prac budowlanych na różnych frontach budowlanych, </a:t>
            </a:r>
          </a:p>
          <a:p>
            <a:pPr marL="514350" indent="-514350">
              <a:buAutoNum type="arabicPeriod" startAt="8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Poznanie zastosowań programu typu CAD przy wykonywaniu robót budowlanych, </a:t>
            </a:r>
          </a:p>
          <a:p>
            <a:pPr marL="514350" indent="-514350">
              <a:buAutoNum type="arabicPeriod" startAt="8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Nabycie wiedzy z zakresu podstawowych przepisów dotyczących BHP- otrzymanie certyfikatu SAFE PASS.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4369907"/>
            <a:ext cx="4262735" cy="2397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472621"/>
            <a:ext cx="1731070" cy="187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Technik budownictwa </a:t>
            </a:r>
            <a:b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i technik geodeta</a:t>
            </a:r>
            <a:endParaRPr lang="pl-PL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09" y="1594173"/>
            <a:ext cx="2724950" cy="3633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1" y="3365504"/>
            <a:ext cx="4464496" cy="334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1084460"/>
            <a:ext cx="2193708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336479"/>
            <a:ext cx="1993046" cy="199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4674"/>
            <a:ext cx="8229600" cy="1143000"/>
          </a:xfrm>
        </p:spPr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Technik usług fryzjerskich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29411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Zapoznanie się ze specyfiką oraz trendami mody fryzjerskiej obowiązującej w Irlandii,</a:t>
            </a:r>
          </a:p>
          <a:p>
            <a:pPr marL="514350" indent="-514350" algn="just">
              <a:buAutoNum type="arabicPeriod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Wykonywanie zabiegów pielęgnacyjnych włosów i skóry głowy,</a:t>
            </a:r>
          </a:p>
          <a:p>
            <a:pPr marL="514350" indent="-514350" algn="just">
              <a:buAutoNum type="arabicPeriod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Dobieranie technik, sprzętu oraz preparatów do podstawowych zabiegów fryzjerskich,</a:t>
            </a:r>
          </a:p>
          <a:p>
            <a:pPr marL="514350" indent="-514350" algn="just">
              <a:buAutoNum type="arabicPeriod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Wykonywanie zabiegów ondulacji trwałej i nietrwałej,</a:t>
            </a:r>
          </a:p>
          <a:p>
            <a:pPr marL="514350" indent="-514350" algn="just">
              <a:buAutoNum type="arabicPeriod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Planowanie i wykonywanie strzyżenia włosów </a:t>
            </a:r>
          </a:p>
          <a:p>
            <a:pPr marL="514350" indent="-514350" algn="just">
              <a:buAutoNum type="arabicPeriod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 zastosowaniem technik podstawowych i uzupełniających, </a:t>
            </a:r>
          </a:p>
          <a:p>
            <a:pPr marL="514350" indent="-514350" algn="just">
              <a:buAutoNum type="arabicPeriod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Wykonywanie zabiegów koloryzacji i rozjaśniania włosów różnymi technikami,</a:t>
            </a:r>
          </a:p>
          <a:p>
            <a:pPr marL="514350" indent="-514350" algn="just">
              <a:buAutoNum type="arabicPeriod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Wykonywanie fryzur okolicznościowych, dziennych, wieczorowych i koktajlowych, zgodnych z aktualnymi trendami mody fryzjerskiej w Irlandii.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Partnerzy projektu: </a:t>
            </a:r>
            <a:endParaRPr lang="pl-PL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Zespół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Szkół nr 5 im. Ignacego Łukasiewicza w Sanoku </a:t>
            </a:r>
            <a:endParaRPr lang="pl-PL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. Sadowa 21, 38-500 Sanok,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Polska,</a:t>
            </a:r>
          </a:p>
          <a:p>
            <a:pPr marL="0" indent="0" algn="ctr">
              <a:buNone/>
            </a:pPr>
            <a:endParaRPr lang="pl-PL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marL="0" indent="0" algn="ctr">
              <a:buNone/>
            </a:pPr>
            <a:endParaRPr lang="pl-PL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3600" b="1" dirty="0"/>
              <a:t>Przyznane dofinansowanie </a:t>
            </a:r>
            <a:endParaRPr lang="pl-PL" sz="3600" b="1" dirty="0" smtClean="0"/>
          </a:p>
          <a:p>
            <a:pPr marL="0" indent="0" algn="ctr">
              <a:buNone/>
            </a:pPr>
            <a:r>
              <a:rPr lang="pl-PL" sz="3600" b="1" dirty="0" smtClean="0"/>
              <a:t>72</a:t>
            </a:r>
            <a:r>
              <a:rPr lang="pl-PL" sz="3600" b="1" dirty="0"/>
              <a:t> 116 EUR</a:t>
            </a:r>
          </a:p>
          <a:p>
            <a:pPr marL="0" indent="0" algn="ctr">
              <a:buNone/>
            </a:pPr>
            <a:r>
              <a:rPr lang="pl-PL" sz="3600" b="1" dirty="0"/>
              <a:t>310 978,62 PLN</a:t>
            </a:r>
          </a:p>
          <a:p>
            <a:pPr marL="0" indent="0" algn="ctr">
              <a:buNone/>
            </a:pPr>
            <a:endParaRPr lang="pl-PL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156" y="6118132"/>
            <a:ext cx="5760998" cy="7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-36385"/>
            <a:ext cx="8229600" cy="1143000"/>
          </a:xfrm>
        </p:spPr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Technik usług fryzjerskich</a:t>
            </a:r>
            <a:endParaRPr lang="pl-PL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36" y="1599069"/>
            <a:ext cx="2952328" cy="3936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264" y="1289984"/>
            <a:ext cx="2905472" cy="4531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312728"/>
            <a:ext cx="2535112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726" y="5872243"/>
            <a:ext cx="5760998" cy="7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2940"/>
            <a:ext cx="8229600" cy="1143000"/>
          </a:xfrm>
        </p:spPr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 kulturowy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Wyczieczki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l-PL" sz="2800" dirty="0" smtClean="0"/>
              <a:t>Lismore,</a:t>
            </a:r>
          </a:p>
          <a:p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ahon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Falls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Cork,</a:t>
            </a:r>
          </a:p>
          <a:p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Ardmore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Cliff.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844824"/>
            <a:ext cx="5328592" cy="39911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6021288"/>
            <a:ext cx="5760998" cy="73986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4392549"/>
            <a:ext cx="1416983" cy="141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2887216"/>
            <a:ext cx="5439331" cy="361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20888"/>
            <a:ext cx="3995936" cy="2666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ymbol zastępczy zawartości 11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32663" y="1104870"/>
            <a:ext cx="4208723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662789"/>
            <a:ext cx="2849550" cy="178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46783" y="882009"/>
            <a:ext cx="4129399" cy="2742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873" y="3933055"/>
            <a:ext cx="4138334" cy="2748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4868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87" y="4026341"/>
            <a:ext cx="2238846" cy="243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0648"/>
            <a:ext cx="2520280" cy="336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354444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60648"/>
            <a:ext cx="5003663" cy="3338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36" y="3933056"/>
            <a:ext cx="2483413" cy="1657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552" y="4701627"/>
            <a:ext cx="1777023" cy="177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0648"/>
            <a:ext cx="4399567" cy="2935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431" y="3157274"/>
            <a:ext cx="5031438" cy="3341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046" y="1124744"/>
            <a:ext cx="4032419" cy="2690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4149080"/>
            <a:ext cx="1973576" cy="214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-36385"/>
            <a:ext cx="8229600" cy="1143000"/>
          </a:xfrm>
        </p:spPr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Efekty wspólne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Doskonalenie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umiejętności komunikacyjnych w języku angielskim w warunkach realizacji zadań praktycznych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Doskonalenie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kompetencji w zakresie współpracy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grupie, wykonywania poleceń przełożonego lub podejmowania samodzielnych decyzji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Przewidywanie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skutków podejmowanych działań oraz ponoszenie odpowiedzialności za ich wykonanie,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Propozycje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ze strony irlandzkich pracodawców – dalszej, pozaszkolnej współpracy w zakresie indywidualnego zatrudnienia uczniów/absolwentów/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328" y="6118132"/>
            <a:ext cx="5760998" cy="7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Rezultaty i osiągnięcia uczestników stażu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567333"/>
            <a:ext cx="5842596" cy="43819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6089113"/>
            <a:ext cx="5760998" cy="7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4" y="1048445"/>
            <a:ext cx="4558148" cy="3418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068960"/>
            <a:ext cx="4392488" cy="3294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476672"/>
            <a:ext cx="2281079" cy="228107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08" y="6118132"/>
            <a:ext cx="5760998" cy="7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367" y="692696"/>
            <a:ext cx="7785265" cy="4981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5949280"/>
            <a:ext cx="5760998" cy="7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656184"/>
          </a:xfrm>
        </p:spPr>
        <p:txBody>
          <a:bodyPr>
            <a:noAutofit/>
          </a:bodyPr>
          <a:lstStyle/>
          <a:p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KURSY SZKOLENIOWE PRZED WYJAZEM NA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PRAKTYKI</a:t>
            </a: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Język </a:t>
            </a:r>
            <a:r>
              <a:rPr lang="pl-PL" dirty="0"/>
              <a:t>angielski w praktyce zawodowej (oddzielnie dla poszczególnych zawodów). 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Kontekst </a:t>
            </a:r>
            <a:r>
              <a:rPr lang="pl-PL" dirty="0"/>
              <a:t>kulturowy praktyki zawodowej. 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Jak </a:t>
            </a:r>
            <a:r>
              <a:rPr lang="pl-PL" dirty="0"/>
              <a:t>poruszać się po europejskim rynku pracy?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1700808"/>
            <a:ext cx="1560998" cy="156099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969" y="5733256"/>
            <a:ext cx="5760998" cy="7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-1016" y="2204864"/>
            <a:ext cx="9145016" cy="4781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Wiedza</a:t>
            </a:r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, umiejętności, wspomnienia i przyjaźnie pozostaną na zawsze!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5877272"/>
            <a:ext cx="5760998" cy="73986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72" y="188640"/>
            <a:ext cx="2627784" cy="164784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142" y="3717032"/>
            <a:ext cx="1921039" cy="192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710" y="404664"/>
            <a:ext cx="6860580" cy="5145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5949280"/>
            <a:ext cx="5760998" cy="7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36096" y="4865545"/>
            <a:ext cx="3880520" cy="2043658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Wykonały: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Julia Stach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Julia </a:t>
            </a:r>
            <a:r>
              <a:rPr lang="pl-PL" dirty="0" err="1" smtClean="0">
                <a:solidFill>
                  <a:schemeClr val="tx1"/>
                </a:solidFill>
              </a:rPr>
              <a:t>Śmielak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685800" y="1052736"/>
            <a:ext cx="7785489" cy="265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dirty="0" smtClean="0">
                <a:solidFill>
                  <a:schemeClr val="tx1"/>
                </a:solidFill>
              </a:rPr>
              <a:t>Dziękujemy za uwagę!</a:t>
            </a:r>
          </a:p>
        </p:txBody>
      </p:sp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635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62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47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620688"/>
            <a:ext cx="3771937" cy="2879419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564572"/>
            <a:ext cx="2840361" cy="369247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3419872" y="3573016"/>
            <a:ext cx="44839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dirty="0">
                <a:latin typeface="Adobe Kaiti Std R" pitchFamily="18" charset="-128"/>
                <a:ea typeface="Adobe Kaiti Std R" pitchFamily="18" charset="-128"/>
                <a:cs typeface="Arial" panose="020B0604020202020204" pitchFamily="34" charset="0"/>
              </a:rPr>
              <a:t>IRLANDIA </a:t>
            </a:r>
            <a:endParaRPr lang="pl-PL" sz="4400" b="1" dirty="0" smtClean="0">
              <a:latin typeface="Adobe Kaiti Std R" pitchFamily="18" charset="-128"/>
              <a:ea typeface="Adobe Kaiti Std R" pitchFamily="18" charset="-128"/>
              <a:cs typeface="Arial" panose="020B0604020202020204" pitchFamily="34" charset="0"/>
            </a:endParaRPr>
          </a:p>
          <a:p>
            <a:r>
              <a:rPr lang="pl-PL" sz="4400" dirty="0" smtClean="0">
                <a:latin typeface="Arial" panose="020B0604020202020204" pitchFamily="34" charset="0"/>
                <a:ea typeface="Adobe Kaiti Std R" pitchFamily="18" charset="-128"/>
                <a:cs typeface="Arial" panose="020B0604020202020204" pitchFamily="34" charset="0"/>
              </a:rPr>
              <a:t>Staż </a:t>
            </a:r>
            <a:r>
              <a:rPr lang="pl-PL" sz="4400" dirty="0">
                <a:latin typeface="Arial" panose="020B0604020202020204" pitchFamily="34" charset="0"/>
                <a:ea typeface="Adobe Kaiti Std R" pitchFamily="18" charset="-128"/>
                <a:cs typeface="Arial" panose="020B0604020202020204" pitchFamily="34" charset="0"/>
              </a:rPr>
              <a:t>zagraniczny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724" y="5949280"/>
            <a:ext cx="5760998" cy="739868"/>
          </a:xfrm>
          <a:prstGeom prst="rect">
            <a:avLst/>
          </a:prstGeom>
        </p:spPr>
      </p:pic>
      <p:pic>
        <p:nvPicPr>
          <p:cNvPr id="10" name="Obraz 9" descr="powers naglowek 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8134" y="5965883"/>
            <a:ext cx="6567170" cy="72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840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620688"/>
            <a:ext cx="3771937" cy="2879419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564572"/>
            <a:ext cx="2840361" cy="369247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3419872" y="3573016"/>
            <a:ext cx="44839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dirty="0">
                <a:latin typeface="Adobe Kaiti Std R" pitchFamily="18" charset="-128"/>
                <a:ea typeface="Adobe Kaiti Std R" pitchFamily="18" charset="-128"/>
                <a:cs typeface="Arial" panose="020B0604020202020204" pitchFamily="34" charset="0"/>
              </a:rPr>
              <a:t>IRLANDIA </a:t>
            </a:r>
            <a:endParaRPr lang="pl-PL" sz="4400" b="1" dirty="0" smtClean="0">
              <a:latin typeface="Adobe Kaiti Std R" pitchFamily="18" charset="-128"/>
              <a:ea typeface="Adobe Kaiti Std R" pitchFamily="18" charset="-128"/>
              <a:cs typeface="Arial" panose="020B0604020202020204" pitchFamily="34" charset="0"/>
            </a:endParaRPr>
          </a:p>
          <a:p>
            <a:r>
              <a:rPr lang="pl-PL" sz="4400" dirty="0" smtClean="0">
                <a:latin typeface="Arial" panose="020B0604020202020204" pitchFamily="34" charset="0"/>
                <a:ea typeface="Adobe Kaiti Std R" pitchFamily="18" charset="-128"/>
                <a:cs typeface="Arial" panose="020B0604020202020204" pitchFamily="34" charset="0"/>
              </a:rPr>
              <a:t>Staż </a:t>
            </a:r>
            <a:r>
              <a:rPr lang="pl-PL" sz="4400" dirty="0">
                <a:latin typeface="Arial" panose="020B0604020202020204" pitchFamily="34" charset="0"/>
                <a:ea typeface="Adobe Kaiti Std R" pitchFamily="18" charset="-128"/>
                <a:cs typeface="Arial" panose="020B0604020202020204" pitchFamily="34" charset="0"/>
              </a:rPr>
              <a:t>zagraniczny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724" y="5949280"/>
            <a:ext cx="5760998" cy="739868"/>
          </a:xfrm>
          <a:prstGeom prst="rect">
            <a:avLst/>
          </a:prstGeom>
        </p:spPr>
      </p:pic>
      <p:pic>
        <p:nvPicPr>
          <p:cNvPr id="10" name="Obraz 9" descr="powers naglowek 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8134" y="5965883"/>
            <a:ext cx="6567170" cy="72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822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Kursy językowe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Język angielski w gastronomii, </a:t>
            </a:r>
            <a:endParaRPr lang="pl-PL" dirty="0" smtClean="0"/>
          </a:p>
          <a:p>
            <a:r>
              <a:rPr lang="pl-PL" dirty="0" smtClean="0"/>
              <a:t> </a:t>
            </a:r>
            <a:r>
              <a:rPr lang="pl-PL" dirty="0"/>
              <a:t>Język angielski we fryzjerstwie, </a:t>
            </a:r>
            <a:endParaRPr lang="pl-PL" dirty="0" smtClean="0"/>
          </a:p>
          <a:p>
            <a:r>
              <a:rPr lang="pl-PL" dirty="0" smtClean="0"/>
              <a:t> </a:t>
            </a:r>
            <a:r>
              <a:rPr lang="pl-PL" dirty="0"/>
              <a:t>Język angielski w budownictwie i geodezji, </a:t>
            </a:r>
            <a:endParaRPr lang="pl-PL" dirty="0" smtClean="0"/>
          </a:p>
          <a:p>
            <a:r>
              <a:rPr lang="pl-PL" dirty="0" smtClean="0"/>
              <a:t>Język angielski w turystyce,</a:t>
            </a:r>
          </a:p>
          <a:p>
            <a:r>
              <a:rPr lang="pl-PL" dirty="0" smtClean="0"/>
              <a:t>Język </a:t>
            </a:r>
            <a:r>
              <a:rPr lang="pl-PL" dirty="0"/>
              <a:t>angielski w pracy fotografa.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077072"/>
            <a:ext cx="2172528" cy="235895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5696154"/>
            <a:ext cx="5760998" cy="7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Efekty kursów szkoleniowych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Poszerzenie </a:t>
            </a:r>
            <a:r>
              <a:rPr lang="pl-PL" dirty="0"/>
              <a:t>wiedzy na temat kultury i historii Irlandii</a:t>
            </a:r>
            <a:r>
              <a:rPr lang="pl-PL" dirty="0" smtClean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Zwiększenie </a:t>
            </a:r>
            <a:r>
              <a:rPr lang="pl-PL" dirty="0"/>
              <a:t>kompetencji i umiejętności w posługiwaniu się językiem angielskim </a:t>
            </a:r>
            <a:r>
              <a:rPr lang="pl-PL" dirty="0" smtClean="0"/>
              <a:t>zawodowym,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Wiedza </a:t>
            </a:r>
            <a:r>
              <a:rPr lang="pl-PL" dirty="0"/>
              <a:t>na temat europejskiego rynku </a:t>
            </a:r>
            <a:r>
              <a:rPr lang="pl-PL" dirty="0" smtClean="0"/>
              <a:t>pracy.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5316435"/>
            <a:ext cx="2160569" cy="135485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4966277"/>
            <a:ext cx="1705015" cy="170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21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68401" y="476672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Pierwsza grupa - zawody: </a:t>
            </a:r>
          </a:p>
          <a:p>
            <a:pPr algn="ctr"/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fototechnik,</a:t>
            </a:r>
          </a:p>
          <a:p>
            <a:pPr algn="ctr"/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technik żywienia i usług gastronomicznych,</a:t>
            </a:r>
          </a:p>
          <a:p>
            <a:pPr algn="ctr"/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technik obsługi turystycznej;</a:t>
            </a:r>
          </a:p>
          <a:p>
            <a:pPr algn="ctr"/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termin:</a:t>
            </a:r>
          </a:p>
          <a:p>
            <a:pPr algn="ctr"/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24.03.2019-06.04.2019 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953" y="1916832"/>
            <a:ext cx="1993047" cy="199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101884"/>
            <a:ext cx="8229600" cy="1143000"/>
          </a:xfrm>
        </p:spPr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Podróż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47825"/>
            <a:ext cx="254585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244884"/>
            <a:ext cx="3800234" cy="2850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026" y="3965373"/>
            <a:ext cx="332386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191" y="4320378"/>
            <a:ext cx="1641989" cy="178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85"/>
            <a:ext cx="9144000" cy="689438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Podróż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98375">
            <a:off x="337295" y="1793441"/>
            <a:ext cx="3744415" cy="2808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276872"/>
            <a:ext cx="4608512" cy="34563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1349">
            <a:off x="1485472" y="5026689"/>
            <a:ext cx="2734718" cy="171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903</Words>
  <Application>Microsoft Office PowerPoint</Application>
  <PresentationFormat>Pokaz na ekranie (4:3)</PresentationFormat>
  <Paragraphs>152</Paragraphs>
  <Slides>47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47</vt:i4>
      </vt:variant>
    </vt:vector>
  </HeadingPairs>
  <TitlesOfParts>
    <vt:vector size="48" baseType="lpstr">
      <vt:lpstr>Motyw pakietu Office</vt:lpstr>
      <vt:lpstr>  </vt:lpstr>
      <vt:lpstr>Prezentacja programu PowerPoint</vt:lpstr>
      <vt:lpstr>  </vt:lpstr>
      <vt:lpstr>KURSY SZKOLENIOWE PRZED WYJAZEM NA PRAKTYKI</vt:lpstr>
      <vt:lpstr>Kursy językowe</vt:lpstr>
      <vt:lpstr>Efekty kursów szkoleniowych</vt:lpstr>
      <vt:lpstr>Prezentacja programu PowerPoint</vt:lpstr>
      <vt:lpstr>Podróż</vt:lpstr>
      <vt:lpstr>Podróż</vt:lpstr>
      <vt:lpstr>Spotkania szkoleniowe</vt:lpstr>
      <vt:lpstr>Spotkania z pracodawcami</vt:lpstr>
      <vt:lpstr>Fototechnik</vt:lpstr>
      <vt:lpstr>Fototechnik</vt:lpstr>
      <vt:lpstr>Fototechnik</vt:lpstr>
      <vt:lpstr>Fototechnik</vt:lpstr>
      <vt:lpstr>Technik żywienia i usług  gastronomicznych</vt:lpstr>
      <vt:lpstr>Technik żywienia i usług gastronomicznych</vt:lpstr>
      <vt:lpstr>Technik żywienia i usług gastronomicznych</vt:lpstr>
      <vt:lpstr>Technik żywienia i usług gastronomicznych</vt:lpstr>
      <vt:lpstr>Technik obsługi turystycznej</vt:lpstr>
      <vt:lpstr>Technik organizacji turystyki</vt:lpstr>
      <vt:lpstr>Prezentacja programu PowerPoint</vt:lpstr>
      <vt:lpstr>Podróż</vt:lpstr>
      <vt:lpstr>Spotkania szkoleniowe</vt:lpstr>
      <vt:lpstr>Spotkania z pracodawcami</vt:lpstr>
      <vt:lpstr>Technik budownictwa  i technik geodeta</vt:lpstr>
      <vt:lpstr>Technik budownictwa  i technik geodeta</vt:lpstr>
      <vt:lpstr>Technik budownictwa  i technik geodeta</vt:lpstr>
      <vt:lpstr>Technik usług fryzjerskich</vt:lpstr>
      <vt:lpstr>Technik usług fryzjerskich</vt:lpstr>
      <vt:lpstr>Program kulturowy</vt:lpstr>
      <vt:lpstr>  </vt:lpstr>
      <vt:lpstr>   </vt:lpstr>
      <vt:lpstr>  </vt:lpstr>
      <vt:lpstr>  </vt:lpstr>
      <vt:lpstr>Efekty wspólne</vt:lpstr>
      <vt:lpstr>Rezultaty i osiągnięcia uczestników stażu</vt:lpstr>
      <vt:lpstr>   </vt:lpstr>
      <vt:lpstr>  </vt:lpstr>
      <vt:lpstr>  </vt:lpstr>
      <vt:lpstr> </vt:lpstr>
      <vt:lpstr>  </vt:lpstr>
      <vt:lpstr>  </vt:lpstr>
      <vt:lpstr>  </vt:lpstr>
      <vt:lpstr>  </vt:lpstr>
      <vt:lpstr>  </vt:lpstr>
      <vt:lpstr>  </vt:lpstr>
    </vt:vector>
  </TitlesOfParts>
  <Company>Ministrerstwo Edukacji Narodowej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Laptop_10</dc:creator>
  <cp:lastModifiedBy>L01</cp:lastModifiedBy>
  <cp:revision>38</cp:revision>
  <dcterms:created xsi:type="dcterms:W3CDTF">2019-05-27T10:26:13Z</dcterms:created>
  <dcterms:modified xsi:type="dcterms:W3CDTF">2019-12-10T11:13:03Z</dcterms:modified>
</cp:coreProperties>
</file>