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9" r:id="rId3"/>
    <p:sldId id="275" r:id="rId4"/>
    <p:sldId id="258" r:id="rId5"/>
    <p:sldId id="278" r:id="rId6"/>
    <p:sldId id="259" r:id="rId7"/>
    <p:sldId id="264" r:id="rId8"/>
    <p:sldId id="260" r:id="rId9"/>
    <p:sldId id="277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8" autoAdjust="0"/>
  </p:normalViewPr>
  <p:slideViewPr>
    <p:cSldViewPr>
      <p:cViewPr varScale="1">
        <p:scale>
          <a:sx n="93" d="100"/>
          <a:sy n="93" d="100"/>
        </p:scale>
        <p:origin x="116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A741A-22A0-47AF-ADBF-9170A3666DD8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F6ED1-1693-4136-AE79-496102716AD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389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95FE1B-9E58-4030-8E64-6274BB57A644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38917" name="Symbol zastępczy stopki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pl-PL"/>
              <a:t>Zagraniczne staże zawodowe młodzieży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389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95FE1B-9E58-4030-8E64-6274BB57A644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38917" name="Symbol zastępczy stopki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pl-PL"/>
              <a:t>Zagraniczne staże zawodowe młodzieży</a:t>
            </a:r>
          </a:p>
        </p:txBody>
      </p:sp>
    </p:spTree>
    <p:extLst>
      <p:ext uri="{BB962C8B-B14F-4D97-AF65-F5344CB8AC3E}">
        <p14:creationId xmlns:p14="http://schemas.microsoft.com/office/powerpoint/2010/main" val="304842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EF2B1-6140-45EA-B8CA-3F887B6C2CDB}" type="datetimeFigureOut">
              <a:rPr lang="pl-PL" smtClean="0"/>
              <a:pPr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50B9-9126-4A81-BF8D-A14E4AAAE96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357188" y="3071813"/>
            <a:ext cx="8501062" cy="2865437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b="1" i="1" dirty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>
              <a:solidFill>
                <a:schemeClr val="accent4">
                  <a:lumMod val="75000"/>
                </a:schemeClr>
              </a:solidFill>
              <a:latin typeface="Arial Black" pitchFamily="34" charset="0"/>
              <a:ea typeface="Calibri" pitchFamily="34" charset="0"/>
              <a:cs typeface="Segoe UI" pitchFamily="34" charset="0"/>
            </a:endParaRPr>
          </a:p>
        </p:txBody>
      </p:sp>
      <p:pic>
        <p:nvPicPr>
          <p:cNvPr id="2051" name="Obraz 4" descr="C:\Users\User\AppData\Local\Temp\Rar$DIa0.906\EU flag-Erasmus+_vect_P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571500"/>
            <a:ext cx="3768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AutoShape 6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53" name="AutoShape 8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54" name="AutoShape 10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55" name="AutoShape 12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56" name="AutoShape 14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2057" name="Obraz 9" descr="15122960_1132426636848833_5622598311452315913_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142875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42844" y="3286124"/>
            <a:ext cx="871543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1" strike="noStrike" cap="none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Akredytowany projekt staży zagranicznych.</a:t>
            </a:r>
            <a:br>
              <a:rPr kumimoji="0" lang="pl-PL" sz="3600" b="1" strike="noStrike" cap="none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l-PL" sz="3600" b="1" strike="noStrike" cap="none" normalizeH="0" baseline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Numer projektu: 2022-1-PL01-KA121-VET-000064815</a:t>
            </a:r>
            <a:endParaRPr kumimoji="0" lang="pl-PL" sz="7200" b="0" strike="noStrike" cap="none" normalizeH="0" baseline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357188" y="2571751"/>
            <a:ext cx="8501062" cy="33655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b="1" i="1" dirty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 </a:t>
            </a: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Projekt realizowany  w ramach Akredytacji Erasmus + dla Zespołu Szkół nr 5 w sektorze Kształcenie i szkolenia zawodowe na lata 2020 – 2027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b="1" dirty="0">
              <a:solidFill>
                <a:srgbClr val="002060"/>
              </a:solidFill>
              <a:latin typeface="Arial Black" pitchFamily="34" charset="0"/>
              <a:ea typeface="Calibri" pitchFamily="34" charset="0"/>
              <a:cs typeface="Segoe U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 Otrzymane dofinansowanie : 53 136 EUR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b="1" dirty="0">
              <a:solidFill>
                <a:srgbClr val="002060"/>
              </a:solidFill>
              <a:latin typeface="Arial Black" pitchFamily="34" charset="0"/>
              <a:ea typeface="Calibri" pitchFamily="34" charset="0"/>
              <a:cs typeface="Segoe U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Czas trwania projektu: 01.06.2022 – 31.08.2023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b="1" dirty="0">
              <a:solidFill>
                <a:srgbClr val="002060"/>
              </a:solidFill>
              <a:latin typeface="Arial Black" pitchFamily="34" charset="0"/>
              <a:ea typeface="Calibri" pitchFamily="34" charset="0"/>
              <a:cs typeface="Segoe U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W projekcie stosowane są podstawowe standardy jakości Erasmusa: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Włączanie i różnorodność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Równowaga ekologiczna i odpowiedzialność za środowisko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Edukacja cyfrowa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Uczestnictwo w sieci organizacji Erasmus 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b="1" dirty="0">
              <a:solidFill>
                <a:srgbClr val="002060"/>
              </a:solidFill>
              <a:latin typeface="Arial Black" pitchFamily="34" charset="0"/>
              <a:ea typeface="Calibri" pitchFamily="34" charset="0"/>
              <a:cs typeface="Segoe UI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b="1" dirty="0">
                <a:solidFill>
                  <a:srgbClr val="002060"/>
                </a:solidFill>
                <a:latin typeface="Arial Black" pitchFamily="34" charset="0"/>
                <a:ea typeface="Calibri" pitchFamily="34" charset="0"/>
                <a:cs typeface="Segoe UI" pitchFamily="34" charset="0"/>
              </a:rPr>
              <a:t> </a:t>
            </a:r>
            <a:endParaRPr lang="pl-PL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Calibri" pitchFamily="34" charset="0"/>
              <a:cs typeface="Segoe UI" pitchFamily="34" charset="0"/>
            </a:endParaRPr>
          </a:p>
        </p:txBody>
      </p:sp>
      <p:pic>
        <p:nvPicPr>
          <p:cNvPr id="2051" name="Obraz 4" descr="C:\Users\User\AppData\Local\Temp\Rar$DIa0.906\EU flag-Erasmus+_vect_P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571500"/>
            <a:ext cx="3768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AutoShape 6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53" name="AutoShape 8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54" name="AutoShape 10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55" name="AutoShape 12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56" name="AutoShape 14" descr="Zespół Szkół nr 5 im. Ignacego Łukasiewicza w Sanoku - Home | Facebook"/>
          <p:cNvSpPr>
            <a:spLocks noChangeAspect="1" noChangeArrowheads="1"/>
          </p:cNvSpPr>
          <p:nvPr/>
        </p:nvSpPr>
        <p:spPr bwMode="auto">
          <a:xfrm>
            <a:off x="1603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2057" name="Obraz 9" descr="15122960_1132426636848833_5622598311452315913_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142875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283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4338" name="Picture 2" descr="C:\Users\Sylwia Lorenc\OneDrive\Pulpit\zdjecia_chorwacja\zdjecia do artykulu\zdjecie bezposrednio do artykul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78000" y="-762000"/>
            <a:ext cx="12700000" cy="8382000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-571536" y="142852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chemeClr val="tx2"/>
                </a:solidFill>
                <a:latin typeface="Arial Black" pitchFamily="34" charset="0"/>
              </a:rPr>
              <a:t>CHORWACJA - SPLIT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57250" y="2286000"/>
            <a:ext cx="6691313" cy="700088"/>
          </a:xfrm>
        </p:spPr>
        <p:txBody>
          <a:bodyPr rtlCol="0" anchor="b">
            <a:normAutofit fontScale="90000"/>
          </a:bodyPr>
          <a:lstStyle/>
          <a:p>
            <a:pPr algn="l" eaLnBrk="1" fontAlgn="auto" hangingPunct="1">
              <a:spcAft>
                <a:spcPts val="600"/>
              </a:spcAft>
              <a:buFont typeface="Georgia" pitchFamily="18" charset="0"/>
              <a:buNone/>
              <a:defRPr/>
            </a:pPr>
            <a:br>
              <a:rPr lang="pl-PL" sz="2800" dirty="0"/>
            </a:br>
            <a:endParaRPr lang="en-US" sz="2800" dirty="0"/>
          </a:p>
        </p:txBody>
      </p:sp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>
          <a:xfrm>
            <a:off x="714348" y="1928802"/>
            <a:ext cx="5491163" cy="392906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2400" u="sng" dirty="0">
                <a:solidFill>
                  <a:schemeClr val="tx2"/>
                </a:solidFill>
                <a:latin typeface="Arial Black" pitchFamily="34" charset="0"/>
              </a:rPr>
              <a:t>Organizacja wysyłająca</a:t>
            </a:r>
            <a:r>
              <a:rPr lang="pl-PL" sz="2400" u="sng" dirty="0">
                <a:solidFill>
                  <a:schemeClr val="tx2"/>
                </a:solidFill>
                <a:latin typeface="Arial Black" pitchFamily="34" charset="0"/>
              </a:rPr>
              <a:t>:</a:t>
            </a:r>
            <a:endParaRPr lang="pl-PL" sz="2400" b="1" u="sng" dirty="0">
              <a:solidFill>
                <a:schemeClr val="tx2"/>
              </a:solidFill>
              <a:latin typeface="Arial Black" pitchFamily="34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Zespół</a:t>
            </a:r>
            <a:r>
              <a:rPr lang="en-US" sz="2400" b="1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Szkół</a:t>
            </a:r>
            <a:r>
              <a:rPr lang="en-US" sz="2400" b="1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 nr 5 </a:t>
            </a: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im</a:t>
            </a:r>
            <a:r>
              <a:rPr lang="en-US" sz="2400" b="1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Ignacego</a:t>
            </a:r>
            <a:r>
              <a:rPr lang="en-US" sz="2400" b="1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Łukasiewicza</a:t>
            </a:r>
            <a:r>
              <a:rPr lang="en-US" sz="2400" b="1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 w </a:t>
            </a: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Sanoku</a:t>
            </a:r>
            <a:r>
              <a:rPr lang="en-US" sz="2400" b="1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, </a:t>
            </a:r>
            <a:br>
              <a:rPr lang="en-US" sz="2400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ul</a:t>
            </a:r>
            <a:r>
              <a:rPr lang="en-US" sz="2400" b="1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Sadowa</a:t>
            </a:r>
            <a:r>
              <a:rPr lang="en-US" sz="2400" b="1" dirty="0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 21, 38-500 </a:t>
            </a:r>
            <a:r>
              <a:rPr lang="en-US" sz="2400" b="1" dirty="0" err="1">
                <a:solidFill>
                  <a:schemeClr val="tx2"/>
                </a:solidFill>
                <a:latin typeface="Arial Black" pitchFamily="34" charset="0"/>
                <a:cs typeface="Times New Roman" pitchFamily="18" charset="0"/>
              </a:rPr>
              <a:t>Sanok</a:t>
            </a:r>
            <a:endParaRPr lang="pl-PL" sz="2400" b="1" dirty="0">
              <a:solidFill>
                <a:schemeClr val="tx2"/>
              </a:solidFill>
              <a:latin typeface="Arial Black" pitchFamily="34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endParaRPr lang="pl-PL" sz="2400" dirty="0">
              <a:solidFill>
                <a:schemeClr val="tx2"/>
              </a:solidFill>
              <a:latin typeface="Arial Black" pitchFamily="34" charset="0"/>
              <a:ea typeface="Calibri" pitchFamily="34" charset="0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endParaRPr lang="pl-PL" sz="2400" u="sng" dirty="0">
              <a:solidFill>
                <a:schemeClr val="tx2"/>
              </a:solidFill>
              <a:latin typeface="Arial Black" pitchFamily="34" charset="0"/>
              <a:ea typeface="Calibri" pitchFamily="34" charset="0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l-PL" sz="2400" u="sng" dirty="0">
                <a:solidFill>
                  <a:schemeClr val="tx2"/>
                </a:solidFill>
                <a:latin typeface="Arial Black" pitchFamily="34" charset="0"/>
                <a:ea typeface="Calibri" pitchFamily="34" charset="0"/>
                <a:cs typeface="Arial" charset="0"/>
              </a:rPr>
              <a:t>Organizacja przyjmująca:</a:t>
            </a:r>
            <a:endParaRPr lang="pl-PL" sz="2400" b="1" u="sng" dirty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l-PL" sz="2400" b="1" dirty="0">
                <a:solidFill>
                  <a:schemeClr val="tx2"/>
                </a:solidFill>
                <a:latin typeface="Arial Black" pitchFamily="34" charset="0"/>
              </a:rPr>
              <a:t>EU Mobility </a:t>
            </a:r>
            <a:r>
              <a:rPr lang="pl-PL" sz="2400" b="1" dirty="0" err="1">
                <a:solidFill>
                  <a:schemeClr val="tx2"/>
                </a:solidFill>
                <a:latin typeface="Arial Black" pitchFamily="34" charset="0"/>
              </a:rPr>
              <a:t>Croatia</a:t>
            </a:r>
            <a:endParaRPr lang="pl-PL" sz="2400" b="1" dirty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endParaRPr lang="pl-PL" sz="2400" b="1" dirty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l-PL" sz="2400" b="1" dirty="0">
                <a:solidFill>
                  <a:schemeClr val="tx2"/>
                </a:solidFill>
                <a:latin typeface="Arial Black" pitchFamily="34" charset="0"/>
              </a:rPr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endParaRPr lang="pl-PL" sz="2400" b="1" dirty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endParaRPr lang="en-US" sz="2400" dirty="0">
              <a:solidFill>
                <a:schemeClr val="tx2"/>
              </a:solidFill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3077" name="Obraz 4" descr="C:\Users\User\AppData\Local\Temp\Rar$DIa0.906\EU flag-Erasmus+_vect_P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357188"/>
            <a:ext cx="3768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785813"/>
            <a:ext cx="15589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Flaga Chorwacji: znaczenie i kolory - Flags-Worl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2285992"/>
            <a:ext cx="1520698" cy="92869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785813" y="1571625"/>
            <a:ext cx="7572375" cy="1138238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pl-PL" sz="1700" dirty="0">
                <a:solidFill>
                  <a:schemeClr val="tx2"/>
                </a:solidFill>
                <a:latin typeface="Arial Black" pitchFamily="34" charset="0"/>
              </a:rPr>
              <a:t>Przygotowanie przed wyjazdem na staż:</a:t>
            </a:r>
            <a:br>
              <a:rPr lang="pl-PL" sz="1700" dirty="0">
                <a:solidFill>
                  <a:schemeClr val="tx2"/>
                </a:solidFill>
                <a:latin typeface="Arial Black" pitchFamily="34" charset="0"/>
              </a:rPr>
            </a:br>
            <a:br>
              <a:rPr lang="pl-PL" sz="170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sz="20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idx="1"/>
          </p:nvPr>
        </p:nvSpPr>
        <p:spPr>
          <a:xfrm>
            <a:off x="785812" y="2786062"/>
            <a:ext cx="7715277" cy="3214705"/>
          </a:xfrm>
        </p:spPr>
        <p:txBody>
          <a:bodyPr rtlCol="0">
            <a:norm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l-PL" sz="1500" dirty="0">
                <a:solidFill>
                  <a:schemeClr val="tx2"/>
                </a:solidFill>
                <a:latin typeface="Arial Black" pitchFamily="34" charset="0"/>
              </a:rPr>
              <a:t>Zajęcia kulturowe – ukazujące kulturę, tradycję i historię Chorwacji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l-PL" sz="1500" dirty="0">
              <a:solidFill>
                <a:schemeClr val="tx2"/>
              </a:solidFill>
              <a:latin typeface="Arial Black" pitchFamily="34" charset="0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l-PL" sz="1500" dirty="0">
                <a:solidFill>
                  <a:schemeClr val="tx2"/>
                </a:solidFill>
                <a:latin typeface="Arial Black" pitchFamily="34" charset="0"/>
              </a:rPr>
              <a:t>Zajęcia językowe – „Język angielski w praktyce zawodowej” doskonalące kompetencje językowe uczniów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l-PL" sz="1500" dirty="0">
              <a:solidFill>
                <a:schemeClr val="tx2"/>
              </a:solidFill>
              <a:latin typeface="Arial Black" pitchFamily="34" charset="0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l-PL" sz="1500" dirty="0">
                <a:solidFill>
                  <a:schemeClr val="tx2"/>
                </a:solidFill>
                <a:latin typeface="Arial Black" pitchFamily="34" charset="0"/>
              </a:rPr>
              <a:t>Zajęcia ekonomiczne „Jak poruszać się po europejskim rynku pracy?”</a:t>
            </a:r>
            <a:endParaRPr lang="pl-PL" sz="20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 flipV="1">
            <a:off x="285750" y="6858000"/>
            <a:ext cx="8215339" cy="45719"/>
          </a:xfrm>
        </p:spPr>
        <p:txBody>
          <a:bodyPr/>
          <a:lstStyle/>
          <a:p>
            <a:pPr>
              <a:defRPr/>
            </a:pPr>
            <a:endParaRPr lang="pl-PL" sz="8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101" name="Obraz 4" descr="C:\Users\User\AppData\Local\Temp\Rar$DIa0.906\EU flag-Erasmus+_vect_P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4313"/>
            <a:ext cx="3768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289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785813" y="1571625"/>
            <a:ext cx="7572375" cy="113823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l-PL" sz="200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rozpoczęcia i zakończenia okresu mobilności:</a:t>
            </a:r>
            <a:br>
              <a:rPr lang="pl-PL" sz="200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pl-PL" sz="200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270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Arial" panose="020B0604020202020204" pitchFamily="34" charset="0"/>
              </a:rPr>
              <a:t>27.03.2023 r. – 07.04.2023 r.</a:t>
            </a:r>
            <a:br>
              <a:rPr lang="pl-PL" sz="200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pl-PL" sz="200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sz="20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idx="1"/>
          </p:nvPr>
        </p:nvSpPr>
        <p:spPr>
          <a:xfrm>
            <a:off x="785812" y="2786062"/>
            <a:ext cx="7715277" cy="3214705"/>
          </a:xfrm>
        </p:spPr>
        <p:txBody>
          <a:bodyPr rtlCol="0">
            <a:normAutofit fontScale="850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Projekt zakładał udział 31 uczniów ZS nr 5 w Sanoku kształcących się </a:t>
            </a:r>
            <a:b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zawodach:</a:t>
            </a:r>
          </a:p>
          <a:p>
            <a:pPr marL="0" indent="0" algn="just" eaLnBrk="1" fontAlgn="auto" hangingPunct="1">
              <a:spcAft>
                <a:spcPts val="0"/>
              </a:spcAft>
              <a:buFont typeface="Georgia" pitchFamily="18" charset="0"/>
              <a:buNone/>
              <a:defRPr/>
            </a:pPr>
            <a:endParaRPr lang="pl-PL" sz="1800" kern="50" dirty="0">
              <a:solidFill>
                <a:schemeClr val="tx2"/>
              </a:solidFill>
              <a:latin typeface="Arial Black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Technik usług fryzjerskich, 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Technik budownictwa,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Technik fotografii i multimediów oraz 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Technik żywienia i usług gastronomicznych, 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l-PL" sz="1800" kern="50" dirty="0">
              <a:solidFill>
                <a:schemeClr val="tx2"/>
              </a:solidFill>
              <a:latin typeface="Arial Black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dwutygodniowych stażach w zakładach pracy w Chorwacji.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Staż połączony był z poznaniem historii, języka, kultury i narodowych tradycji.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800" kern="50" dirty="0">
                <a:solidFill>
                  <a:schemeClr val="tx2"/>
                </a:solidFill>
                <a:latin typeface="Arial Black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Umiejętności stażystów podlegały ocenie i walidacji.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1800" kern="50" dirty="0">
              <a:solidFill>
                <a:schemeClr val="tx2"/>
              </a:solidFill>
              <a:latin typeface="Arial Black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1800" kern="50" dirty="0">
              <a:solidFill>
                <a:schemeClr val="tx2"/>
              </a:solidFill>
              <a:latin typeface="Arial Black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 flipV="1">
            <a:off x="285750" y="6858000"/>
            <a:ext cx="8678738" cy="45719"/>
          </a:xfrm>
        </p:spPr>
        <p:txBody>
          <a:bodyPr/>
          <a:lstStyle/>
          <a:p>
            <a:pPr>
              <a:defRPr/>
            </a:pPr>
            <a:endParaRPr lang="pl-PL" sz="8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101" name="Obraz 4" descr="C:\Users\User\AppData\Local\Temp\Rar$DIa0.906\EU flag-Erasmus+_vect_P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4313"/>
            <a:ext cx="3768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3314" name="Picture 2" descr="C:\Users\Sylwia Lorenc\OneDrive\Pulpit\zdjecia_chorwacja\zdjecia do artykulu\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30400" y="-1447800"/>
            <a:ext cx="13004800" cy="9753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642938" y="2286000"/>
            <a:ext cx="7358062" cy="3519264"/>
          </a:xfrm>
        </p:spPr>
        <p:txBody>
          <a:bodyPr rtlCol="0">
            <a:noAutofit/>
          </a:bodyPr>
          <a:lstStyle/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solidFill>
                  <a:schemeClr val="tx2"/>
                </a:solidFill>
                <a:latin typeface="Arial Black" pitchFamily="34" charset="0"/>
              </a:rPr>
              <a:t>Uzyskanie doświadczeń zawodowych w środowisku międzynarodowym</a:t>
            </a:r>
          </a:p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pl-PL" sz="1600" dirty="0">
                <a:solidFill>
                  <a:schemeClr val="tx2"/>
                </a:solidFill>
                <a:latin typeface="Arial Black" pitchFamily="34" charset="0"/>
              </a:rPr>
              <a:t>Doskonalenie umiejętności językowych, komunikacja </a:t>
            </a:r>
            <a:br>
              <a:rPr lang="pl-PL" sz="1600" dirty="0">
                <a:solidFill>
                  <a:schemeClr val="tx2"/>
                </a:solidFill>
                <a:latin typeface="Arial Black" pitchFamily="34" charset="0"/>
              </a:rPr>
            </a:br>
            <a:r>
              <a:rPr lang="pl-PL" sz="1600" dirty="0">
                <a:solidFill>
                  <a:schemeClr val="tx2"/>
                </a:solidFill>
                <a:latin typeface="Arial Black" pitchFamily="34" charset="0"/>
              </a:rPr>
              <a:t>w języku angielskim podczas realizacji zadań praktycznych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solidFill>
                  <a:schemeClr val="tx2"/>
                </a:solidFill>
                <a:latin typeface="Arial Black" pitchFamily="34" charset="0"/>
              </a:rPr>
              <a:t>Kształcenie kompetencji społecznych i komunikacyjnych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solidFill>
                  <a:schemeClr val="tx2"/>
                </a:solidFill>
                <a:latin typeface="Arial Black" pitchFamily="34" charset="0"/>
              </a:rPr>
              <a:t>Kształcenie postaw przedsiębiorczości i aktywności na europejskim rynku pracy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solidFill>
                  <a:schemeClr val="tx2"/>
                </a:solidFill>
                <a:latin typeface="Arial Black" pitchFamily="34" charset="0"/>
              </a:rPr>
              <a:t>Odpowiedzialność i przewidywanie skutków za podejmowane prace i ich wykonywanie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solidFill>
                  <a:schemeClr val="tx2"/>
                </a:solidFill>
                <a:latin typeface="Arial Black" pitchFamily="34" charset="0"/>
              </a:rPr>
              <a:t>Wiara w siebie i własne możliwości tworząca wizerunek silnego, pełnego energii i kreatywności pracownika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l-PL" sz="1600" dirty="0">
              <a:solidFill>
                <a:schemeClr val="tx2"/>
              </a:solidFill>
              <a:latin typeface="Arial Black" pitchFamily="34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l-PL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28625" y="6741368"/>
            <a:ext cx="8401050" cy="53132"/>
          </a:xfrm>
        </p:spPr>
        <p:txBody>
          <a:bodyPr/>
          <a:lstStyle/>
          <a:p>
            <a:pPr>
              <a:defRPr/>
            </a:pPr>
            <a:endParaRPr lang="pl-PL" sz="8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195" name="pole tekstowe 3"/>
          <p:cNvSpPr txBox="1">
            <a:spLocks noChangeArrowheads="1"/>
          </p:cNvSpPr>
          <p:nvPr/>
        </p:nvSpPr>
        <p:spPr bwMode="auto">
          <a:xfrm>
            <a:off x="714375" y="1500188"/>
            <a:ext cx="7500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dirty="0">
                <a:solidFill>
                  <a:schemeClr val="tx2"/>
                </a:solidFill>
                <a:latin typeface="Arial Black" pitchFamily="34" charset="0"/>
              </a:rPr>
              <a:t>Cele projektu :</a:t>
            </a:r>
          </a:p>
        </p:txBody>
      </p:sp>
      <p:pic>
        <p:nvPicPr>
          <p:cNvPr id="5125" name="Obraz 4" descr="C:\Users\User\AppData\Local\Temp\Rar$DIa0.906\EU flag-Erasmus+_vect_P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42875"/>
            <a:ext cx="3768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0163" y="2071688"/>
            <a:ext cx="2687637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Obraz 4" descr="C:\Users\User\AppData\Local\Temp\Rar$DIa0.906\EU flag-Erasmus+_vect_P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214313"/>
            <a:ext cx="3768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laga Chorwacji: znaczenie i kolory - Flags-Worl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2071678"/>
            <a:ext cx="2683345" cy="171016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305</Words>
  <Application>Microsoft Office PowerPoint</Application>
  <PresentationFormat>Pokaz na ekranie (4:3)</PresentationFormat>
  <Paragraphs>53</Paragraphs>
  <Slides>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Georgia</vt:lpstr>
      <vt:lpstr>Segoe UI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 </vt:lpstr>
      <vt:lpstr>Przygotowanie przed wyjazdem na staż:  </vt:lpstr>
      <vt:lpstr>Data rozpoczęcia i zakończenia okresu mobilności:  27.03.2023 r. – 07.04.2023 r.  </vt:lpstr>
      <vt:lpstr>Prezentacja programu PowerPoint</vt:lpstr>
      <vt:lpstr>Prezentacja programu PowerPoint</vt:lpstr>
      <vt:lpstr>Prezentacja programu PowerPoint</vt:lpstr>
    </vt:vector>
  </TitlesOfParts>
  <Company>Ministrerstwo Edukacji Narodowej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 Lorenc</dc:creator>
  <cp:lastModifiedBy>Nauczyciel</cp:lastModifiedBy>
  <cp:revision>20</cp:revision>
  <dcterms:created xsi:type="dcterms:W3CDTF">2023-04-03T18:45:22Z</dcterms:created>
  <dcterms:modified xsi:type="dcterms:W3CDTF">2023-05-26T07:03:10Z</dcterms:modified>
</cp:coreProperties>
</file>