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75" r:id="rId4"/>
    <p:sldId id="258" r:id="rId5"/>
    <p:sldId id="278" r:id="rId6"/>
    <p:sldId id="259" r:id="rId7"/>
    <p:sldId id="264" r:id="rId8"/>
    <p:sldId id="260" r:id="rId9"/>
    <p:sldId id="27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08" autoAdjust="0"/>
  </p:normalViewPr>
  <p:slideViewPr>
    <p:cSldViewPr>
      <p:cViewPr varScale="1">
        <p:scale>
          <a:sx n="93" d="100"/>
          <a:sy n="93" d="100"/>
        </p:scale>
        <p:origin x="11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A741A-22A0-47AF-ADBF-9170A3666DD8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F6ED1-1693-4136-AE79-496102716A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95FE1B-9E58-4030-8E64-6274BB57A644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38917" name="Symbol zastępczy stopki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pl-PL"/>
              <a:t>Zagraniczne staże zawodowe młodzieży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95FE1B-9E58-4030-8E64-6274BB57A644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38917" name="Symbol zastępczy stopki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pl-PL"/>
              <a:t>Zagraniczne staże zawodowe młodzieży</a:t>
            </a:r>
          </a:p>
        </p:txBody>
      </p:sp>
    </p:spTree>
    <p:extLst>
      <p:ext uri="{BB962C8B-B14F-4D97-AF65-F5344CB8AC3E}">
        <p14:creationId xmlns:p14="http://schemas.microsoft.com/office/powerpoint/2010/main" val="304842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F2B1-6140-45EA-B8CA-3F887B6C2CDB}" type="datetimeFigureOut">
              <a:rPr lang="pl-PL" smtClean="0"/>
              <a:pPr/>
              <a:t>26.05.2023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50B9-9126-4A81-BF8D-A14E4AAAE9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357188" y="3071813"/>
            <a:ext cx="8501062" cy="286543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>
              <a:solidFill>
                <a:schemeClr val="accent4">
                  <a:lumMod val="75000"/>
                </a:schemeClr>
              </a:solidFill>
              <a:latin typeface="Arial Black" pitchFamily="34" charset="0"/>
              <a:ea typeface="Calibri" pitchFamily="34" charset="0"/>
              <a:cs typeface="Segoe UI" pitchFamily="34" charset="0"/>
            </a:endParaRPr>
          </a:p>
        </p:txBody>
      </p:sp>
      <p:pic>
        <p:nvPicPr>
          <p:cNvPr id="2051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71500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AutoShape 6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3" name="AutoShape 8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4" name="AutoShape 10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5" name="AutoShape 12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6" name="AutoShape 14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057" name="Obraz 9" descr="15122960_1132426636848833_5622598311452315913_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42875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3286124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strike="noStrike" cap="none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Akredytowany projekt staży zagranicznych.</a:t>
            </a:r>
            <a:br>
              <a:rPr kumimoji="0" lang="pl-PL" sz="3600" b="1" strike="noStrike" cap="none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l-PL" sz="3600" b="1" strike="noStrike" cap="none" normalizeH="0" baseline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Numer projektu: 2022-1-PL01-KA121-VET-000064815</a:t>
            </a:r>
            <a:endParaRPr kumimoji="0" lang="pl-PL" sz="7200" b="0" strike="noStrike" cap="none" normalizeH="0" baseline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357188" y="2571751"/>
            <a:ext cx="8501062" cy="33655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Projekt realizowany  w ramach Akredytacji Erasmus + dla Zespołu Szkół nr 5 w sektorze Kształcenie i szkolenia zawodowe na lata 2020 – 2027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b="1" dirty="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Segoe U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 Otrzymane dofinansowanie : 53 136 EUR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b="1" dirty="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Segoe U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Czas trwania projektu: 01.06.2022 – 31.08.2023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b="1" dirty="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Segoe U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W projekcie stosowane są podstawowe standardy jakości Erasmusa: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Włączanie i różnorodność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Równowaga ekologiczna i odpowiedzialność za środowisko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Edukacja cyfrowa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Uczestnictwo w sieci organizacji Erasmus 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000" b="1" dirty="0">
              <a:solidFill>
                <a:srgbClr val="002060"/>
              </a:solidFill>
              <a:latin typeface="Arial Black" pitchFamily="34" charset="0"/>
              <a:ea typeface="Calibri" pitchFamily="34" charset="0"/>
              <a:cs typeface="Segoe UI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>
                <a:solidFill>
                  <a:srgbClr val="002060"/>
                </a:solidFill>
                <a:latin typeface="Arial Black" pitchFamily="34" charset="0"/>
                <a:ea typeface="Calibri" pitchFamily="34" charset="0"/>
                <a:cs typeface="Segoe UI" pitchFamily="34" charset="0"/>
              </a:rPr>
              <a:t> </a:t>
            </a:r>
            <a:endParaRPr lang="pl-PL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Calibri" pitchFamily="34" charset="0"/>
              <a:cs typeface="Segoe UI" pitchFamily="34" charset="0"/>
            </a:endParaRPr>
          </a:p>
        </p:txBody>
      </p:sp>
      <p:pic>
        <p:nvPicPr>
          <p:cNvPr id="2051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71500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AutoShape 6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3" name="AutoShape 8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4" name="AutoShape 10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5" name="AutoShape 12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56" name="AutoShape 14" descr="Zespół Szkół nr 5 im. Ignacego Łukasiewicza w Sanoku - Home | Facebook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057" name="Obraz 9" descr="15122960_1132426636848833_5622598311452315913_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42875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28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4338" name="Picture 2" descr="C:\Users\Sylwia Lorenc\OneDrive\Pulpit\zdjecia_chorwacja\zdjecia do artykulu\zdjecie bezposrednio do artyku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78000" y="-762000"/>
            <a:ext cx="12700000" cy="83820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-571536" y="142852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chemeClr val="tx2"/>
                </a:solidFill>
                <a:latin typeface="Arial Black" pitchFamily="34" charset="0"/>
              </a:rPr>
              <a:t>CHORWACJA - SPLIT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57250" y="2286000"/>
            <a:ext cx="6691313" cy="700088"/>
          </a:xfrm>
        </p:spPr>
        <p:txBody>
          <a:bodyPr rtlCol="0" anchor="b">
            <a:normAutofit fontScale="90000"/>
          </a:bodyPr>
          <a:lstStyle/>
          <a:p>
            <a:pPr algn="l" eaLnBrk="1" fontAlgn="auto" hangingPunct="1">
              <a:spcAft>
                <a:spcPts val="600"/>
              </a:spcAft>
              <a:buFont typeface="Georgia" pitchFamily="18" charset="0"/>
              <a:buNone/>
              <a:defRPr/>
            </a:pPr>
            <a:br>
              <a:rPr lang="pl-PL" sz="2800" dirty="0"/>
            </a:br>
            <a:endParaRPr lang="en-US" sz="2800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928802"/>
            <a:ext cx="5491163" cy="39290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2400" u="sng" dirty="0">
                <a:solidFill>
                  <a:schemeClr val="tx2"/>
                </a:solidFill>
                <a:latin typeface="Arial Black" pitchFamily="34" charset="0"/>
              </a:rPr>
              <a:t>Organizacja wysyłająca</a:t>
            </a:r>
            <a:r>
              <a:rPr lang="pl-PL" sz="2400" u="sng" dirty="0">
                <a:solidFill>
                  <a:schemeClr val="tx2"/>
                </a:solidFill>
                <a:latin typeface="Arial Black" pitchFamily="34" charset="0"/>
              </a:rPr>
              <a:t>:</a:t>
            </a:r>
            <a:endParaRPr lang="pl-PL" sz="2400" b="1" u="sng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Zespół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Szkół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nr 5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im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Ignacego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Łukasiewicza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w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Sanoku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, </a:t>
            </a:r>
            <a:br>
              <a:rPr lang="en-US" sz="2400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ul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Sadowa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21, 38-500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Sanok</a:t>
            </a:r>
            <a:endParaRPr lang="pl-PL" sz="2400" b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pl-PL" sz="2400" dirty="0">
              <a:solidFill>
                <a:schemeClr val="tx2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pl-PL" sz="2400" u="sng" dirty="0">
              <a:solidFill>
                <a:schemeClr val="tx2"/>
              </a:solidFill>
              <a:latin typeface="Arial Black" pitchFamily="34" charset="0"/>
              <a:ea typeface="Calibri" pitchFamily="34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l-PL" sz="2400" u="sng" dirty="0">
                <a:solidFill>
                  <a:schemeClr val="tx2"/>
                </a:solidFill>
                <a:latin typeface="Arial Black" pitchFamily="34" charset="0"/>
                <a:ea typeface="Calibri" pitchFamily="34" charset="0"/>
                <a:cs typeface="Arial" charset="0"/>
              </a:rPr>
              <a:t>Organizacja przyjmująca:</a:t>
            </a:r>
            <a:endParaRPr lang="pl-PL" sz="2400" b="1" u="sng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l-PL" sz="2400" b="1" dirty="0">
                <a:solidFill>
                  <a:schemeClr val="tx2"/>
                </a:solidFill>
                <a:latin typeface="Arial Black" pitchFamily="34" charset="0"/>
              </a:rPr>
              <a:t>EU Mobility </a:t>
            </a:r>
            <a:r>
              <a:rPr lang="pl-PL" sz="2400" b="1" dirty="0" err="1">
                <a:solidFill>
                  <a:schemeClr val="tx2"/>
                </a:solidFill>
                <a:latin typeface="Arial Black" pitchFamily="34" charset="0"/>
              </a:rPr>
              <a:t>Croatia</a:t>
            </a:r>
            <a:endParaRPr lang="pl-PL" sz="24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pl-PL" sz="24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l-PL" sz="2400" b="1" dirty="0">
                <a:solidFill>
                  <a:schemeClr val="tx2"/>
                </a:solidFill>
                <a:latin typeface="Arial Black" pitchFamily="34" charset="0"/>
              </a:rPr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pl-PL" sz="2400" b="1" dirty="0">
              <a:solidFill>
                <a:schemeClr val="tx2"/>
              </a:solidFill>
              <a:latin typeface="Arial Black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en-US" sz="2400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077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785813"/>
            <a:ext cx="15589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Flaga Chorwacji: znaczenie i kolory - Flags-Wor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285992"/>
            <a:ext cx="1520698" cy="9286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785813" y="1571625"/>
            <a:ext cx="7572375" cy="1138238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1700" dirty="0">
                <a:solidFill>
                  <a:schemeClr val="tx2"/>
                </a:solidFill>
                <a:latin typeface="Arial Black" pitchFamily="34" charset="0"/>
              </a:rPr>
              <a:t>Przygotowanie przed wyjazdem na staż:</a:t>
            </a:r>
            <a:br>
              <a:rPr lang="pl-PL" sz="1700" dirty="0">
                <a:solidFill>
                  <a:schemeClr val="tx2"/>
                </a:solidFill>
                <a:latin typeface="Arial Black" pitchFamily="34" charset="0"/>
              </a:rPr>
            </a:br>
            <a:br>
              <a:rPr lang="pl-PL" sz="17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785812" y="2786062"/>
            <a:ext cx="7715277" cy="3214705"/>
          </a:xfrm>
        </p:spPr>
        <p:txBody>
          <a:bodyPr rtlCol="0">
            <a:normAutofit/>
          </a:bodyPr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1500" dirty="0">
                <a:solidFill>
                  <a:schemeClr val="tx2"/>
                </a:solidFill>
                <a:latin typeface="Arial Black" pitchFamily="34" charset="0"/>
              </a:rPr>
              <a:t>Zajęcia kulturowe – ukazujące kulturę, tradycję i historię Chorwacji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l-PL" sz="15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1500" dirty="0">
                <a:solidFill>
                  <a:schemeClr val="tx2"/>
                </a:solidFill>
                <a:latin typeface="Arial Black" pitchFamily="34" charset="0"/>
              </a:rPr>
              <a:t>Zajęcia językowe – „Język angielski w praktyce zawodowej” doskonalące kompetencje językowe uczniów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pl-PL" sz="1500" dirty="0">
              <a:solidFill>
                <a:schemeClr val="tx2"/>
              </a:solidFill>
              <a:latin typeface="Arial Black" pitchFamily="34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pl-PL" sz="1500" dirty="0">
                <a:solidFill>
                  <a:schemeClr val="tx2"/>
                </a:solidFill>
                <a:latin typeface="Arial Black" pitchFamily="34" charset="0"/>
              </a:rPr>
              <a:t>Zajęcia ekonomiczne „Jak poruszać się po europejskim rynku pracy?”</a:t>
            </a:r>
            <a:endParaRPr lang="pl-PL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 flipV="1">
            <a:off x="285750" y="6858000"/>
            <a:ext cx="8215339" cy="45719"/>
          </a:xfrm>
        </p:spPr>
        <p:txBody>
          <a:bodyPr/>
          <a:lstStyle/>
          <a:p>
            <a:pPr>
              <a:defRPr/>
            </a:pPr>
            <a:endParaRPr lang="pl-PL" sz="8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101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28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785813" y="1571625"/>
            <a:ext cx="7572375" cy="11382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l-PL" sz="20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rozpoczęcia i zakończenia okresu mobilności:</a:t>
            </a:r>
            <a:br>
              <a:rPr lang="pl-PL" sz="20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l-PL" sz="20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7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27.03.2023 r. – 07.04.2023 r.</a:t>
            </a:r>
            <a:br>
              <a:rPr lang="pl-PL" sz="20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l-PL" sz="200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sz="2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785812" y="2786062"/>
            <a:ext cx="7715277" cy="321470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Projekt zakładał udział 31 uczniów ZS nr 5 w Sanoku kształcących się </a:t>
            </a:r>
            <a:b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zawodach:</a:t>
            </a:r>
          </a:p>
          <a:p>
            <a:pPr marL="0" indent="0" algn="just" eaLnBrk="1" fontAlgn="auto" hangingPunct="1">
              <a:spcAft>
                <a:spcPts val="0"/>
              </a:spcAft>
              <a:buFont typeface="Georgia" pitchFamily="18" charset="0"/>
              <a:buNone/>
              <a:defRPr/>
            </a:pPr>
            <a:endParaRPr lang="pl-PL" sz="1800" kern="50" dirty="0">
              <a:solidFill>
                <a:schemeClr val="tx2"/>
              </a:solidFill>
              <a:latin typeface="Arial Black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Technik usług fryzjerskich,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Technik budownictwa,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Technik fotografii i multimediów oraz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Technik żywienia i usług gastronomicznych, 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sz="1800" kern="50" dirty="0">
              <a:solidFill>
                <a:schemeClr val="tx2"/>
              </a:solidFill>
              <a:latin typeface="Arial Black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dwutygodniowych stażach w zakładach pracy w Chorwacji.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Staż połączony był z poznaniem historii, języka, kultury i narodowych tradycji.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800" kern="50" dirty="0">
                <a:solidFill>
                  <a:schemeClr val="tx2"/>
                </a:solidFill>
                <a:latin typeface="Arial Black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Umiejętności stażystów podlegały ocenie i walidacji.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kern="50" dirty="0">
              <a:solidFill>
                <a:schemeClr val="tx2"/>
              </a:solidFill>
              <a:latin typeface="Arial Black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kern="50" dirty="0">
              <a:solidFill>
                <a:schemeClr val="tx2"/>
              </a:solidFill>
              <a:latin typeface="Arial Black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 flipV="1">
            <a:off x="285750" y="6858000"/>
            <a:ext cx="8678738" cy="45719"/>
          </a:xfrm>
        </p:spPr>
        <p:txBody>
          <a:bodyPr/>
          <a:lstStyle/>
          <a:p>
            <a:pPr>
              <a:defRPr/>
            </a:pPr>
            <a:endParaRPr lang="pl-PL" sz="8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101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3314" name="Picture 2" descr="C:\Users\Sylwia Lorenc\OneDrive\Pulpit\zdjecia_chorwacja\zdjecia do artykulu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0400" y="-1447800"/>
            <a:ext cx="13004800" cy="9753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642938" y="2286000"/>
            <a:ext cx="7358062" cy="3519264"/>
          </a:xfrm>
        </p:spPr>
        <p:txBody>
          <a:bodyPr rtlCol="0">
            <a:no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Uzyskanie doświadczeń zawodowych w środowisku międzynarodowym</a:t>
            </a:r>
          </a:p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Doskonalenie umiejętności językowych, komunikacja </a:t>
            </a:r>
            <a:br>
              <a:rPr lang="pl-PL" sz="16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w języku angielskim podczas realizacji zadań praktycznych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Kształcenie kompetencji społecznych i komunikacyjnych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Kształcenie postaw przedsiębiorczości i aktywności na europejskim rynku pracy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Odpowiedzialność i przewidywanie skutków za podejmowane prace i ich wykonywanie 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600" dirty="0">
                <a:solidFill>
                  <a:schemeClr val="tx2"/>
                </a:solidFill>
                <a:latin typeface="Arial Black" pitchFamily="34" charset="0"/>
              </a:rPr>
              <a:t>Wiara w siebie i własne możliwości tworząca wizerunek silnego, pełnego energii i kreatywności pracownika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1600" dirty="0">
              <a:solidFill>
                <a:schemeClr val="tx2"/>
              </a:solidFill>
              <a:latin typeface="Arial Black" pitchFamily="34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l-PL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28625" y="6741368"/>
            <a:ext cx="8401050" cy="53132"/>
          </a:xfrm>
        </p:spPr>
        <p:txBody>
          <a:bodyPr/>
          <a:lstStyle/>
          <a:p>
            <a:pPr>
              <a:defRPr/>
            </a:pPr>
            <a:endParaRPr lang="pl-PL" sz="8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195" name="pole tekstowe 3"/>
          <p:cNvSpPr txBox="1">
            <a:spLocks noChangeArrowheads="1"/>
          </p:cNvSpPr>
          <p:nvPr/>
        </p:nvSpPr>
        <p:spPr bwMode="auto">
          <a:xfrm>
            <a:off x="714375" y="1500188"/>
            <a:ext cx="750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dirty="0">
                <a:solidFill>
                  <a:schemeClr val="tx2"/>
                </a:solidFill>
                <a:latin typeface="Arial Black" pitchFamily="34" charset="0"/>
              </a:rPr>
              <a:t>Cele projektu :</a:t>
            </a:r>
          </a:p>
        </p:txBody>
      </p:sp>
      <p:pic>
        <p:nvPicPr>
          <p:cNvPr id="5125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42875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Obraz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63" y="2071688"/>
            <a:ext cx="268763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Obraz 4" descr="C:\Users\User\AppData\Local\Temp\Rar$DIa0.906\EU flag-Erasmus+_vect_P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14313"/>
            <a:ext cx="37687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laga Chorwacji: znaczenie i kolory - Flags-Wor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071678"/>
            <a:ext cx="2683345" cy="17101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305</Words>
  <Application>Microsoft Office PowerPoint</Application>
  <PresentationFormat>Pokaz na ekranie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Georgia</vt:lpstr>
      <vt:lpstr>Segoe UI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 </vt:lpstr>
      <vt:lpstr>Przygotowanie przed wyjazdem na staż:  </vt:lpstr>
      <vt:lpstr>Data rozpoczęcia i zakończenia okresu mobilności:  27.03.2023 r. – 07.04.2023 r.  </vt:lpstr>
      <vt:lpstr>Prezentacja programu PowerPoint</vt:lpstr>
      <vt:lpstr>Prezentacja programu PowerPoint</vt:lpstr>
      <vt:lpstr>Prezentacja programu PowerPoint</vt:lpstr>
    </vt:vector>
  </TitlesOfParts>
  <Company>Ministrerstwo Edukacji Narodowej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 Lorenc</dc:creator>
  <cp:lastModifiedBy>Nauczyciel</cp:lastModifiedBy>
  <cp:revision>20</cp:revision>
  <dcterms:created xsi:type="dcterms:W3CDTF">2023-04-03T18:45:22Z</dcterms:created>
  <dcterms:modified xsi:type="dcterms:W3CDTF">2023-05-26T07:03:10Z</dcterms:modified>
</cp:coreProperties>
</file>